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  <p:sldMasterId id="2147483699" r:id="rId6"/>
  </p:sldMasterIdLst>
  <p:notesMasterIdLst>
    <p:notesMasterId r:id="rId18"/>
  </p:notesMasterIdLst>
  <p:sldIdLst>
    <p:sldId id="2134805981" r:id="rId7"/>
    <p:sldId id="2134805948" r:id="rId8"/>
    <p:sldId id="15440" r:id="rId9"/>
    <p:sldId id="2134806058" r:id="rId10"/>
    <p:sldId id="2134805994" r:id="rId11"/>
    <p:sldId id="2134806050" r:id="rId12"/>
    <p:sldId id="2134806062" r:id="rId13"/>
    <p:sldId id="2134806057" r:id="rId14"/>
    <p:sldId id="2134805992" r:id="rId15"/>
    <p:sldId id="2134805993" r:id="rId16"/>
    <p:sldId id="2134806024" r:id="rId17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7D595C-2DF2-CEE0-DDC7-5FA894B83334}" name="Ina Bøge Eskildsen" initials="IE" userId="S::irbe@aarhus.dk::c506c721-bca3-499e-8a0f-eabb61bc396f" providerId="AD"/>
  <p188:author id="{BE67DB62-5519-76E2-1EC9-3AC874C04C61}" name="Trine Kiil Naldal" initials="TKN" userId="S::ntrk@aarhus.dk::58caf551-95da-4e40-8f17-aa0d26097c76" providerId="AD"/>
  <p188:author id="{79AFFA99-8076-03D6-6805-6C55C0CBDBE5}" name="Maria Mølleskov Blæsbjerg" initials="MMB" userId="S::bmamo@aarhus.dk::d5ddbc75-da2a-4900-9eda-c2a2d1828d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41A5B-3EAC-43AF-B9CA-E2F4F8763F19}" type="datetimeFigureOut">
              <a:rPr lang="da-DK" smtClean="0"/>
              <a:t>18-10-2024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01BA-97B1-4A4F-B552-DFFAEB34C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9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2B1D0-EEC9-4C2B-99D0-3E48F24C954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9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8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b="1" dirty="0"/>
              <a:t>Alle seminarer handler om udsyn og indblik.</a:t>
            </a:r>
          </a:p>
          <a:p>
            <a:pPr marL="0" indent="0">
              <a:buNone/>
            </a:pPr>
            <a:r>
              <a:rPr lang="da-DK" sz="1200" dirty="0"/>
              <a:t>På hvert seminar tager vi et aktuelt emne op – en større forandring i vores omverden og/eller organisation, som påvirker ledelsesopgaverne og ledelsesrollen. Den gennemgående overskrift er udsyn og indblik.</a:t>
            </a:r>
            <a:endParaRPr lang="da-DK" sz="1200" dirty="0">
              <a:cs typeface="Arial"/>
            </a:endParaRPr>
          </a:p>
          <a:p>
            <a:pPr marL="0" indent="0">
              <a:buNone/>
            </a:pPr>
            <a:r>
              <a:rPr lang="da-DK" sz="1200" dirty="0"/>
              <a:t>Emnerne for de i alt 10 seminarer er udvalgt med afsæt i dialogerne på Strategisk Ledelsesforums døgnseminar i december 2023, samt den efterfølgende behandling i afdelingernes chefgrupper og Direktørgruppen:</a:t>
            </a:r>
            <a:endParaRPr lang="da-DK" sz="1200" dirty="0">
              <a:cs typeface="Arial"/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Alle seminarer sigter mod:</a:t>
            </a:r>
            <a:endParaRPr lang="da-DK" sz="1200" dirty="0"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at øge ledernes </a:t>
            </a:r>
            <a:r>
              <a:rPr lang="da-DK" sz="1200" b="1" dirty="0"/>
              <a:t>udsyn</a:t>
            </a:r>
            <a:r>
              <a:rPr lang="da-DK" sz="1200" dirty="0"/>
              <a:t> med hjælp fra inspirerende eksterne oplægsholdere, der taler om de forandringer, der fylder i vores omverden</a:t>
            </a:r>
            <a:endParaRPr lang="da-DK" sz="1200" dirty="0"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at øge ledernes </a:t>
            </a:r>
            <a:r>
              <a:rPr lang="da-DK" sz="1200" b="1" dirty="0"/>
              <a:t>indblik</a:t>
            </a:r>
            <a:r>
              <a:rPr lang="da-DK" sz="1200" dirty="0"/>
              <a:t> i hinandens virkeligheder på baggrund af interne oplæg om forandringer i vores organisation. Indblik i §17.4 udvalgets arbejde bliver et fast tilbagevendende punkt i </a:t>
            </a:r>
            <a:r>
              <a:rPr lang="da-DK" sz="1200" dirty="0" err="1"/>
              <a:t>MØCs</a:t>
            </a:r>
            <a:r>
              <a:rPr lang="da-DK" sz="1200" dirty="0"/>
              <a:t> indledning på alle seminarer.</a:t>
            </a:r>
            <a:endParaRPr lang="da-DK" sz="1200" dirty="0"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at lederne </a:t>
            </a:r>
            <a:r>
              <a:rPr lang="da-DK" sz="1200" b="1" dirty="0"/>
              <a:t>‘mærker sig selv som leder’</a:t>
            </a:r>
            <a:r>
              <a:rPr lang="da-DK" sz="1200" dirty="0"/>
              <a:t> via dialoger om, hvad forandringerne i omverden, organisation og opgaver betyder for den ledelsesmæssige handlekraft og varetagelse af den strategiske ledelsesrolle: '</a:t>
            </a:r>
            <a:r>
              <a:rPr lang="da-DK" sz="1200" i="1" dirty="0"/>
              <a:t>Hvordan kan vi som embedsværk bidrage positivt til den transformation af velfærdssamfundet, der er i gang. Hvordan kan vi hjælpe fra vores position?</a:t>
            </a:r>
            <a:r>
              <a:rPr lang="da-DK" sz="1200" dirty="0"/>
              <a:t>'</a:t>
            </a:r>
            <a:endParaRPr lang="da-DK" sz="1200" dirty="0">
              <a:cs typeface="Arial"/>
            </a:endParaRPr>
          </a:p>
          <a:p>
            <a:endParaRPr lang="da-DK" dirty="0"/>
          </a:p>
          <a:p>
            <a:pPr marL="0" indent="0">
              <a:buNone/>
            </a:pPr>
            <a:r>
              <a:rPr lang="da-DK" sz="1200" b="1" dirty="0"/>
              <a:t>Alle mellemrumsaktiviteter</a:t>
            </a:r>
            <a:r>
              <a:rPr lang="da-DK" sz="1200" dirty="0"/>
              <a:t> rummer både en </a:t>
            </a:r>
            <a:r>
              <a:rPr lang="da-DK" sz="1200" dirty="0" err="1"/>
              <a:t>downloading</a:t>
            </a:r>
            <a:r>
              <a:rPr lang="da-DK" sz="1200" dirty="0"/>
              <a:t> fra det foregående seminar og en forberedelse til det kommende seminar. </a:t>
            </a:r>
            <a:endParaRPr lang="da-DK" dirty="0"/>
          </a:p>
          <a:p>
            <a:pPr marL="0" indent="0">
              <a:buNone/>
            </a:pPr>
            <a:r>
              <a:rPr lang="da-DK" sz="1200" dirty="0"/>
              <a:t>Ledernes refleksioner over, hvad de store forandringer i omverden, organisationen og opgaver betyder for ledelsesrollen nedfældes løbende i </a:t>
            </a:r>
            <a:r>
              <a:rPr lang="da-DK" sz="1200" b="1" dirty="0"/>
              <a:t>det personlige ledelsesgrundlag</a:t>
            </a:r>
            <a:r>
              <a:rPr lang="da-DK" sz="1200" dirty="0"/>
              <a:t> (2024) og </a:t>
            </a:r>
            <a:r>
              <a:rPr lang="da-DK" sz="1200" b="1" dirty="0"/>
              <a:t>et fælles ledelsesgrundlag</a:t>
            </a:r>
            <a:r>
              <a:rPr lang="da-DK" sz="1200" dirty="0"/>
              <a:t> (2025). </a:t>
            </a:r>
            <a:br>
              <a:rPr lang="da-DK" sz="1200" dirty="0"/>
            </a:br>
            <a:endParaRPr lang="da-DK" sz="1200" dirty="0">
              <a:cs typeface="Arial"/>
            </a:endParaRPr>
          </a:p>
          <a:p>
            <a:pPr marL="0" indent="0">
              <a:buNone/>
            </a:pPr>
            <a:r>
              <a:rPr lang="da-DK" sz="1200" dirty="0"/>
              <a:t>Arbejdet med ledelsesgrundlagene sker i en konstant bevægelse mellem det udsyn og indblik, seminarerne giver, og en oversættelse til </a:t>
            </a:r>
            <a:r>
              <a:rPr lang="da-DK" sz="1200" b="1" dirty="0"/>
              <a:t>ledelsesrollen</a:t>
            </a:r>
            <a:r>
              <a:rPr lang="da-DK" sz="1200" dirty="0"/>
              <a:t>.</a:t>
            </a:r>
            <a:endParaRPr lang="da-DK" sz="1200" dirty="0">
              <a:cs typeface="Arial"/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Ledernes </a:t>
            </a:r>
            <a:r>
              <a:rPr lang="da-DK" sz="1200" b="1" dirty="0"/>
              <a:t>progression</a:t>
            </a:r>
            <a:r>
              <a:rPr lang="da-DK" sz="1200" dirty="0"/>
              <a:t> handler om løbende </a:t>
            </a:r>
            <a:r>
              <a:rPr lang="da-DK" sz="1200" b="1" dirty="0">
                <a:cs typeface="Arial"/>
              </a:rPr>
              <a:t>horisontudvidelse</a:t>
            </a:r>
            <a:r>
              <a:rPr lang="da-DK" sz="1200" dirty="0"/>
              <a:t>. Hen over forløbet skal deres </a:t>
            </a:r>
            <a:r>
              <a:rPr lang="da-DK" sz="1200" dirty="0">
                <a:cs typeface="Arial"/>
              </a:rPr>
              <a:t>indblik</a:t>
            </a:r>
            <a:r>
              <a:rPr lang="da-DK" sz="1200" dirty="0"/>
              <a:t> i hinandens virkeligheder og </a:t>
            </a:r>
            <a:r>
              <a:rPr lang="da-DK" sz="1200" dirty="0">
                <a:cs typeface="Arial"/>
              </a:rPr>
              <a:t>udsyn</a:t>
            </a:r>
            <a:r>
              <a:rPr lang="da-DK" sz="1200" dirty="0"/>
              <a:t> i form af fælles omverdensforståelse stå stadigt tydeligere – og de skal løbende udvide deres blik på ledelsesmæssig handlekraft. </a:t>
            </a:r>
            <a:endParaRPr lang="da-DK" sz="1200" dirty="0">
              <a:cs typeface="Arial"/>
            </a:endParaRPr>
          </a:p>
          <a:p>
            <a:pPr marL="0" indent="0">
              <a:buNone/>
            </a:pPr>
            <a:endParaRPr lang="da-DK" sz="1200" dirty="0">
              <a:effectLst/>
            </a:endParaRPr>
          </a:p>
          <a:p>
            <a:pPr marL="0" indent="0">
              <a:buNone/>
            </a:pPr>
            <a:r>
              <a:rPr lang="da-DK" sz="1200" dirty="0">
                <a:effectLst/>
              </a:rPr>
              <a:t>Horisontudvidelse øger ledernes kapacitet til at handle i de mange forandringer i vores omverden, der definerer vores organisation og ledelsesopgave. De skal konstant navigere i spændinger, dilemmaer, paradokser, der kalder på, at man tænker i </a:t>
            </a:r>
            <a:r>
              <a:rPr lang="da-DK" sz="1200" b="1" dirty="0">
                <a:effectLst/>
              </a:rPr>
              <a:t>både-og’</a:t>
            </a:r>
            <a:r>
              <a:rPr lang="da-DK" sz="1200" dirty="0">
                <a:effectLst/>
              </a:rPr>
              <a:t> frem for ’enten-eller’. </a:t>
            </a:r>
            <a:r>
              <a:rPr lang="da-DK" sz="1200" dirty="0"/>
              <a:t>De udvikler undervejs et stadigt større fælles sprog for, </a:t>
            </a:r>
            <a:r>
              <a:rPr lang="da-DK" sz="1200" dirty="0">
                <a:cs typeface="Arial"/>
              </a:rPr>
              <a:t>hvordan ledelsesmæssig handlekraft ser ud</a:t>
            </a:r>
            <a:r>
              <a:rPr lang="da-DK" sz="1200" dirty="0"/>
              <a:t> – både, når vi er </a:t>
            </a:r>
            <a:r>
              <a:rPr lang="da-DK" sz="1200" b="1" dirty="0">
                <a:cs typeface="Arial"/>
              </a:rPr>
              <a:t>sikre og usikre</a:t>
            </a:r>
            <a:r>
              <a:rPr lang="da-DK" sz="1200" dirty="0"/>
              <a:t> på, hvad der virker.</a:t>
            </a:r>
            <a:endParaRPr lang="da-DK" sz="1200" dirty="0">
              <a:cs typeface="Arial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156E0-DA9B-4C4F-8DDF-032357409BD1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9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7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301BA-97B1-4A4F-B552-DFFAEB34CF9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91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0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1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B223F83-48D0-F3FA-F191-F7D1D7FA4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7" r="20323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48F8776-4F2F-46CF-B00F-31D698D29B39}"/>
              </a:ext>
            </a:extLst>
          </p:cNvPr>
          <p:cNvSpPr/>
          <p:nvPr userDrawn="1"/>
        </p:nvSpPr>
        <p:spPr>
          <a:xfrm>
            <a:off x="-446" y="5009195"/>
            <a:ext cx="9906446" cy="135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CD16C3-3137-4814-863E-FC14584F7B0B}"/>
              </a:ext>
            </a:extLst>
          </p:cNvPr>
          <p:cNvSpPr/>
          <p:nvPr userDrawn="1"/>
        </p:nvSpPr>
        <p:spPr>
          <a:xfrm>
            <a:off x="7777758" y="5009195"/>
            <a:ext cx="1849162" cy="1358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4C2F19-D17F-4A7E-9AA8-D450C1285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23" y="5258843"/>
            <a:ext cx="1324065" cy="830673"/>
          </a:xfrm>
          <a:prstGeom prst="rect">
            <a:avLst/>
          </a:prstGeom>
        </p:spPr>
      </p:pic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00E7935-92B6-43AA-84D3-D666A66ED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93" y="5123925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5" name="Pladsholder til tekst 13">
            <a:extLst>
              <a:ext uri="{FF2B5EF4-FFF2-40B4-BE49-F238E27FC236}">
                <a16:creationId xmlns:a16="http://schemas.microsoft.com/office/drawing/2014/main" id="{C3C14397-6360-4467-AC79-2A84F89B6E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592" y="5587163"/>
            <a:ext cx="4961907" cy="382226"/>
          </a:xfrm>
        </p:spPr>
        <p:txBody>
          <a:bodyPr anchor="b">
            <a:noAutofit/>
          </a:bodyPr>
          <a:lstStyle>
            <a:lvl1pPr marL="0" indent="0">
              <a:buNone/>
              <a:defRPr sz="1625" b="1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sp>
        <p:nvSpPr>
          <p:cNvPr id="16" name="Pladsholder til tekst 13">
            <a:extLst>
              <a:ext uri="{FF2B5EF4-FFF2-40B4-BE49-F238E27FC236}">
                <a16:creationId xmlns:a16="http://schemas.microsoft.com/office/drawing/2014/main" id="{71AB491A-1778-4A79-A6EA-9D5D0D95C7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591" y="596938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8F06D486-FD65-034A-C371-CC5A9A5DF12B}"/>
              </a:ext>
            </a:extLst>
          </p:cNvPr>
          <p:cNvPicPr/>
          <p:nvPr userDrawn="1"/>
        </p:nvPicPr>
        <p:blipFill rotWithShape="1">
          <a:blip r:embed="rId4" cstate="print"/>
          <a:srcRect t="14297" r="23205"/>
          <a:stretch/>
        </p:blipFill>
        <p:spPr>
          <a:xfrm>
            <a:off x="7760868" y="4419600"/>
            <a:ext cx="1866053" cy="7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91F9784-C6B6-F59C-C91D-B620BAE55ED9}"/>
              </a:ext>
            </a:extLst>
          </p:cNvPr>
          <p:cNvSpPr/>
          <p:nvPr userDrawn="1"/>
        </p:nvSpPr>
        <p:spPr>
          <a:xfrm>
            <a:off x="2" y="6"/>
            <a:ext cx="9905998" cy="698499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C27585B-B8CA-4D51-CB6D-110B30101739}"/>
              </a:ext>
            </a:extLst>
          </p:cNvPr>
          <p:cNvSpPr/>
          <p:nvPr userDrawn="1"/>
        </p:nvSpPr>
        <p:spPr>
          <a:xfrm>
            <a:off x="3608897" y="87989"/>
            <a:ext cx="176196" cy="6378"/>
          </a:xfrm>
          <a:custGeom>
            <a:avLst/>
            <a:gdLst/>
            <a:ahLst/>
            <a:cxnLst/>
            <a:rect l="l" t="t" r="r" b="b"/>
            <a:pathLst>
              <a:path w="367029" h="10795">
                <a:moveTo>
                  <a:pt x="366606" y="10644"/>
                </a:moveTo>
                <a:lnTo>
                  <a:pt x="366606" y="0"/>
                </a:lnTo>
                <a:lnTo>
                  <a:pt x="0" y="0"/>
                </a:lnTo>
                <a:lnTo>
                  <a:pt x="0" y="10644"/>
                </a:lnTo>
                <a:lnTo>
                  <a:pt x="366606" y="10644"/>
                </a:lnTo>
                <a:close/>
              </a:path>
            </a:pathLst>
          </a:custGeom>
          <a:solidFill>
            <a:srgbClr val="59827C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382DC70D-0343-2A21-B4D1-3450951F231C}"/>
              </a:ext>
            </a:extLst>
          </p:cNvPr>
          <p:cNvSpPr/>
          <p:nvPr userDrawn="1"/>
        </p:nvSpPr>
        <p:spPr>
          <a:xfrm>
            <a:off x="3057935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72291" y="0"/>
                </a:moveTo>
                <a:lnTo>
                  <a:pt x="0" y="0"/>
                </a:lnTo>
                <a:lnTo>
                  <a:pt x="24854" y="140962"/>
                </a:lnTo>
                <a:lnTo>
                  <a:pt x="385922" y="77299"/>
                </a:lnTo>
                <a:lnTo>
                  <a:pt x="372291" y="0"/>
                </a:lnTo>
                <a:close/>
              </a:path>
            </a:pathLst>
          </a:custGeom>
          <a:solidFill>
            <a:srgbClr val="59827C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71BF4EA-2B72-5E16-47E4-24D8B967EF10}"/>
              </a:ext>
            </a:extLst>
          </p:cNvPr>
          <p:cNvSpPr/>
          <p:nvPr userDrawn="1"/>
        </p:nvSpPr>
        <p:spPr>
          <a:xfrm>
            <a:off x="246877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4" h="464820">
                <a:moveTo>
                  <a:pt x="390131" y="0"/>
                </a:moveTo>
                <a:lnTo>
                  <a:pt x="0" y="0"/>
                </a:lnTo>
                <a:lnTo>
                  <a:pt x="168971" y="464276"/>
                </a:lnTo>
                <a:lnTo>
                  <a:pt x="513473" y="338877"/>
                </a:lnTo>
                <a:lnTo>
                  <a:pt x="390131" y="0"/>
                </a:lnTo>
                <a:close/>
              </a:path>
            </a:pathLst>
          </a:custGeom>
          <a:solidFill>
            <a:srgbClr val="59827C">
              <a:alpha val="52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4CD62B7-B93D-F42D-7D9B-014A44DE0131}"/>
              </a:ext>
            </a:extLst>
          </p:cNvPr>
          <p:cNvSpPr/>
          <p:nvPr userDrawn="1"/>
        </p:nvSpPr>
        <p:spPr>
          <a:xfrm>
            <a:off x="1795725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423308" y="0"/>
                </a:moveTo>
                <a:lnTo>
                  <a:pt x="0" y="0"/>
                </a:lnTo>
                <a:lnTo>
                  <a:pt x="560468" y="970762"/>
                </a:lnTo>
                <a:lnTo>
                  <a:pt x="877955" y="787448"/>
                </a:lnTo>
                <a:lnTo>
                  <a:pt x="423308" y="0"/>
                </a:lnTo>
                <a:close/>
              </a:path>
            </a:pathLst>
          </a:custGeom>
          <a:solidFill>
            <a:srgbClr val="59827C">
              <a:alpha val="48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E93689AA-9021-9B44-2253-513CF68D7BC8}"/>
              </a:ext>
            </a:extLst>
          </p:cNvPr>
          <p:cNvGrpSpPr/>
          <p:nvPr userDrawn="1"/>
        </p:nvGrpSpPr>
        <p:grpSpPr>
          <a:xfrm>
            <a:off x="916669" y="420951"/>
            <a:ext cx="847446" cy="1124426"/>
            <a:chOff x="1908697" y="563539"/>
            <a:chExt cx="1765300" cy="1903095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FEEC2E95-F1EA-6666-BDC0-CE5AA984C17E}"/>
                </a:ext>
              </a:extLst>
            </p:cNvPr>
            <p:cNvSpPr/>
            <p:nvPr/>
          </p:nvSpPr>
          <p:spPr>
            <a:xfrm>
              <a:off x="2708685" y="563539"/>
              <a:ext cx="965200" cy="1082040"/>
            </a:xfrm>
            <a:custGeom>
              <a:avLst/>
              <a:gdLst/>
              <a:ahLst/>
              <a:cxnLst/>
              <a:rect l="l" t="t" r="r" b="b"/>
              <a:pathLst>
                <a:path w="965200" h="1082039">
                  <a:moveTo>
                    <a:pt x="255458" y="0"/>
                  </a:moveTo>
                  <a:lnTo>
                    <a:pt x="218189" y="37216"/>
                  </a:lnTo>
                  <a:lnTo>
                    <a:pt x="181173" y="74688"/>
                  </a:lnTo>
                  <a:lnTo>
                    <a:pt x="144413" y="112414"/>
                  </a:lnTo>
                  <a:lnTo>
                    <a:pt x="107913" y="150394"/>
                  </a:lnTo>
                  <a:lnTo>
                    <a:pt x="71675" y="188628"/>
                  </a:lnTo>
                  <a:lnTo>
                    <a:pt x="35703" y="227115"/>
                  </a:lnTo>
                  <a:lnTo>
                    <a:pt x="0" y="265855"/>
                  </a:lnTo>
                  <a:lnTo>
                    <a:pt x="684387" y="1081485"/>
                  </a:lnTo>
                  <a:lnTo>
                    <a:pt x="965195" y="845838"/>
                  </a:lnTo>
                  <a:lnTo>
                    <a:pt x="255458" y="0"/>
                  </a:lnTo>
                  <a:close/>
                </a:path>
              </a:pathLst>
            </a:custGeom>
            <a:solidFill>
              <a:srgbClr val="59827C">
                <a:alpha val="455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6DF235D4-D802-E83F-6113-85F21905FB95}"/>
                </a:ext>
              </a:extLst>
            </p:cNvPr>
            <p:cNvSpPr/>
            <p:nvPr/>
          </p:nvSpPr>
          <p:spPr>
            <a:xfrm>
              <a:off x="1908697" y="1566457"/>
              <a:ext cx="943610" cy="900430"/>
            </a:xfrm>
            <a:custGeom>
              <a:avLst/>
              <a:gdLst/>
              <a:ahLst/>
              <a:cxnLst/>
              <a:rect l="l" t="t" r="r" b="b"/>
              <a:pathLst>
                <a:path w="943610" h="900430">
                  <a:moveTo>
                    <a:pt x="205553" y="0"/>
                  </a:moveTo>
                  <a:lnTo>
                    <a:pt x="175294" y="43070"/>
                  </a:lnTo>
                  <a:lnTo>
                    <a:pt x="145330" y="86361"/>
                  </a:lnTo>
                  <a:lnTo>
                    <a:pt x="115664" y="129871"/>
                  </a:lnTo>
                  <a:lnTo>
                    <a:pt x="86296" y="173597"/>
                  </a:lnTo>
                  <a:lnTo>
                    <a:pt x="57229" y="217538"/>
                  </a:lnTo>
                  <a:lnTo>
                    <a:pt x="28463" y="261690"/>
                  </a:lnTo>
                  <a:lnTo>
                    <a:pt x="0" y="306053"/>
                  </a:lnTo>
                  <a:lnTo>
                    <a:pt x="707978" y="900140"/>
                  </a:lnTo>
                  <a:lnTo>
                    <a:pt x="943615" y="619300"/>
                  </a:lnTo>
                  <a:lnTo>
                    <a:pt x="205553" y="0"/>
                  </a:lnTo>
                  <a:close/>
                </a:path>
              </a:pathLst>
            </a:custGeom>
            <a:solidFill>
              <a:srgbClr val="59827C">
                <a:alpha val="41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560EF701-9D26-844B-D96C-F940D9EC0C63}"/>
              </a:ext>
            </a:extLst>
          </p:cNvPr>
          <p:cNvSpPr/>
          <p:nvPr userDrawn="1"/>
        </p:nvSpPr>
        <p:spPr>
          <a:xfrm>
            <a:off x="629931" y="1671101"/>
            <a:ext cx="416102" cy="432212"/>
          </a:xfrm>
          <a:custGeom>
            <a:avLst/>
            <a:gdLst/>
            <a:ahLst/>
            <a:cxnLst/>
            <a:rect l="l" t="t" r="r" b="b"/>
            <a:pathLst>
              <a:path w="866775" h="731520">
                <a:moveTo>
                  <a:pt x="150299" y="0"/>
                </a:moveTo>
                <a:lnTo>
                  <a:pt x="127850" y="47541"/>
                </a:lnTo>
                <a:lnTo>
                  <a:pt x="105729" y="95264"/>
                </a:lnTo>
                <a:lnTo>
                  <a:pt x="83934" y="143166"/>
                </a:lnTo>
                <a:lnTo>
                  <a:pt x="62464" y="191247"/>
                </a:lnTo>
                <a:lnTo>
                  <a:pt x="41319" y="239504"/>
                </a:lnTo>
                <a:lnTo>
                  <a:pt x="20498" y="287937"/>
                </a:lnTo>
                <a:lnTo>
                  <a:pt x="0" y="336544"/>
                </a:lnTo>
                <a:lnTo>
                  <a:pt x="683340" y="731066"/>
                </a:lnTo>
                <a:lnTo>
                  <a:pt x="866643" y="413579"/>
                </a:lnTo>
                <a:lnTo>
                  <a:pt x="150299" y="0"/>
                </a:lnTo>
                <a:close/>
              </a:path>
            </a:pathLst>
          </a:custGeom>
          <a:solidFill>
            <a:srgbClr val="59827C">
              <a:alpha val="38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8CA00A49-B7EE-1BC4-733D-E1CDF3E407A8}"/>
              </a:ext>
            </a:extLst>
          </p:cNvPr>
          <p:cNvSpPr/>
          <p:nvPr userDrawn="1"/>
        </p:nvSpPr>
        <p:spPr>
          <a:xfrm>
            <a:off x="6024132" y="5745404"/>
            <a:ext cx="1187645" cy="1024252"/>
          </a:xfrm>
          <a:custGeom>
            <a:avLst/>
            <a:gdLst/>
            <a:ahLst/>
            <a:cxnLst/>
            <a:rect l="l" t="t" r="r" b="b"/>
            <a:pathLst>
              <a:path w="2473959" h="1733550">
                <a:moveTo>
                  <a:pt x="1176477" y="1733359"/>
                </a:moveTo>
                <a:lnTo>
                  <a:pt x="235699" y="943914"/>
                </a:lnTo>
                <a:lnTo>
                  <a:pt x="0" y="1224788"/>
                </a:lnTo>
                <a:lnTo>
                  <a:pt x="606120" y="1733359"/>
                </a:lnTo>
                <a:lnTo>
                  <a:pt x="1176477" y="1733359"/>
                </a:lnTo>
                <a:close/>
              </a:path>
              <a:path w="2473959" h="1733550">
                <a:moveTo>
                  <a:pt x="2473883" y="933221"/>
                </a:moveTo>
                <a:lnTo>
                  <a:pt x="857631" y="0"/>
                </a:lnTo>
                <a:lnTo>
                  <a:pt x="674268" y="317512"/>
                </a:lnTo>
                <a:lnTo>
                  <a:pt x="2290622" y="1250696"/>
                </a:lnTo>
                <a:lnTo>
                  <a:pt x="2473883" y="933221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940C08D-0A45-4A67-C794-8A5FF9A9989B}"/>
              </a:ext>
            </a:extLst>
          </p:cNvPr>
          <p:cNvSpPr/>
          <p:nvPr userDrawn="1"/>
        </p:nvSpPr>
        <p:spPr>
          <a:xfrm>
            <a:off x="443912" y="2371420"/>
            <a:ext cx="359098" cy="344794"/>
          </a:xfrm>
          <a:custGeom>
            <a:avLst/>
            <a:gdLst/>
            <a:ahLst/>
            <a:cxnLst/>
            <a:rect l="l" t="t" r="r" b="b"/>
            <a:pathLst>
              <a:path w="748030" h="583564">
                <a:moveTo>
                  <a:pt x="91410" y="0"/>
                </a:moveTo>
                <a:lnTo>
                  <a:pt x="77324" y="50563"/>
                </a:lnTo>
                <a:lnTo>
                  <a:pt x="63571" y="101266"/>
                </a:lnTo>
                <a:lnTo>
                  <a:pt x="50158" y="152108"/>
                </a:lnTo>
                <a:lnTo>
                  <a:pt x="37090" y="203088"/>
                </a:lnTo>
                <a:lnTo>
                  <a:pt x="24370" y="254207"/>
                </a:lnTo>
                <a:lnTo>
                  <a:pt x="12005" y="305463"/>
                </a:lnTo>
                <a:lnTo>
                  <a:pt x="0" y="356858"/>
                </a:lnTo>
                <a:lnTo>
                  <a:pt x="622284" y="583343"/>
                </a:lnTo>
                <a:lnTo>
                  <a:pt x="747652" y="238840"/>
                </a:lnTo>
                <a:lnTo>
                  <a:pt x="91410" y="0"/>
                </a:lnTo>
                <a:close/>
              </a:path>
            </a:pathLst>
          </a:custGeom>
          <a:solidFill>
            <a:srgbClr val="59827C">
              <a:alpha val="349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0C715ED-CA2A-91AC-D4DD-DE5D870DBCAB}"/>
              </a:ext>
            </a:extLst>
          </p:cNvPr>
          <p:cNvSpPr/>
          <p:nvPr userDrawn="1"/>
        </p:nvSpPr>
        <p:spPr>
          <a:xfrm>
            <a:off x="6590966" y="5132357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25430" y="0"/>
                </a:moveTo>
                <a:lnTo>
                  <a:pt x="0" y="344534"/>
                </a:lnTo>
                <a:lnTo>
                  <a:pt x="1753831" y="982839"/>
                </a:lnTo>
                <a:lnTo>
                  <a:pt x="1879199" y="638367"/>
                </a:lnTo>
                <a:lnTo>
                  <a:pt x="125430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646FE88E-D2FB-67EA-1745-ECC8320E9DB8}"/>
              </a:ext>
            </a:extLst>
          </p:cNvPr>
          <p:cNvSpPr/>
          <p:nvPr userDrawn="1"/>
        </p:nvSpPr>
        <p:spPr>
          <a:xfrm>
            <a:off x="358881" y="3093103"/>
            <a:ext cx="288985" cy="272759"/>
          </a:xfrm>
          <a:custGeom>
            <a:avLst/>
            <a:gdLst/>
            <a:ahLst/>
            <a:cxnLst/>
            <a:rect l="l" t="t" r="r" b="b"/>
            <a:pathLst>
              <a:path w="601980" h="461645">
                <a:moveTo>
                  <a:pt x="31245" y="0"/>
                </a:moveTo>
                <a:lnTo>
                  <a:pt x="25703" y="52081"/>
                </a:lnTo>
                <a:lnTo>
                  <a:pt x="20522" y="104270"/>
                </a:lnTo>
                <a:lnTo>
                  <a:pt x="15699" y="156563"/>
                </a:lnTo>
                <a:lnTo>
                  <a:pt x="11237" y="208959"/>
                </a:lnTo>
                <a:lnTo>
                  <a:pt x="7133" y="261457"/>
                </a:lnTo>
                <a:lnTo>
                  <a:pt x="3387" y="314055"/>
                </a:lnTo>
                <a:lnTo>
                  <a:pt x="0" y="366753"/>
                </a:lnTo>
                <a:lnTo>
                  <a:pt x="537826" y="461598"/>
                </a:lnTo>
                <a:lnTo>
                  <a:pt x="601458" y="100541"/>
                </a:lnTo>
                <a:lnTo>
                  <a:pt x="31245" y="0"/>
                </a:lnTo>
                <a:close/>
              </a:path>
            </a:pathLst>
          </a:custGeom>
          <a:solidFill>
            <a:srgbClr val="59827C">
              <a:alpha val="31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37DB1576-F146-4BC0-7B72-92BE4B5A4E53}"/>
              </a:ext>
            </a:extLst>
          </p:cNvPr>
          <p:cNvSpPr/>
          <p:nvPr userDrawn="1"/>
        </p:nvSpPr>
        <p:spPr>
          <a:xfrm>
            <a:off x="6746175" y="4482619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5">
                <a:moveTo>
                  <a:pt x="63694" y="0"/>
                </a:moveTo>
                <a:lnTo>
                  <a:pt x="0" y="361067"/>
                </a:lnTo>
                <a:lnTo>
                  <a:pt x="1838027" y="685162"/>
                </a:lnTo>
                <a:lnTo>
                  <a:pt x="1901659" y="324094"/>
                </a:lnTo>
                <a:lnTo>
                  <a:pt x="6369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11ECCC8A-1C68-C687-A5DF-1B7CBCCA98BB}"/>
              </a:ext>
            </a:extLst>
          </p:cNvPr>
          <p:cNvSpPr/>
          <p:nvPr userDrawn="1"/>
        </p:nvSpPr>
        <p:spPr>
          <a:xfrm>
            <a:off x="356600" y="3815920"/>
            <a:ext cx="228628" cy="216856"/>
          </a:xfrm>
          <a:custGeom>
            <a:avLst/>
            <a:gdLst/>
            <a:ahLst/>
            <a:cxnLst/>
            <a:rect l="l" t="t" r="r" b="b"/>
            <a:pathLst>
              <a:path w="476250" h="367029">
                <a:moveTo>
                  <a:pt x="475891" y="0"/>
                </a:moveTo>
                <a:lnTo>
                  <a:pt x="0" y="0"/>
                </a:lnTo>
                <a:lnTo>
                  <a:pt x="2894" y="52738"/>
                </a:lnTo>
                <a:lnTo>
                  <a:pt x="6161" y="105354"/>
                </a:lnTo>
                <a:lnTo>
                  <a:pt x="9797" y="157848"/>
                </a:lnTo>
                <a:lnTo>
                  <a:pt x="13797" y="210219"/>
                </a:lnTo>
                <a:lnTo>
                  <a:pt x="18154" y="262469"/>
                </a:lnTo>
                <a:lnTo>
                  <a:pt x="22866" y="314598"/>
                </a:lnTo>
                <a:lnTo>
                  <a:pt x="27925" y="366606"/>
                </a:lnTo>
                <a:lnTo>
                  <a:pt x="475954" y="366606"/>
                </a:lnTo>
                <a:lnTo>
                  <a:pt x="475891" y="0"/>
                </a:lnTo>
                <a:close/>
              </a:path>
            </a:pathLst>
          </a:custGeom>
          <a:solidFill>
            <a:srgbClr val="59827C">
              <a:alpha val="27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7E5A4CA7-7122-5A23-98B3-514A16BAE4E6}"/>
              </a:ext>
            </a:extLst>
          </p:cNvPr>
          <p:cNvSpPr/>
          <p:nvPr userDrawn="1"/>
        </p:nvSpPr>
        <p:spPr>
          <a:xfrm>
            <a:off x="6808737" y="3815892"/>
            <a:ext cx="896221" cy="216856"/>
          </a:xfrm>
          <a:custGeom>
            <a:avLst/>
            <a:gdLst/>
            <a:ahLst/>
            <a:cxnLst/>
            <a:rect l="l" t="t" r="r" b="b"/>
            <a:pathLst>
              <a:path w="1866900" h="367029">
                <a:moveTo>
                  <a:pt x="1866341" y="52"/>
                </a:moveTo>
                <a:lnTo>
                  <a:pt x="31" y="0"/>
                </a:lnTo>
                <a:lnTo>
                  <a:pt x="0" y="366648"/>
                </a:lnTo>
                <a:lnTo>
                  <a:pt x="1866372" y="366648"/>
                </a:lnTo>
                <a:lnTo>
                  <a:pt x="1866341" y="5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91213ACD-3ACC-65CD-408C-FE0F2D0C1E7D}"/>
              </a:ext>
            </a:extLst>
          </p:cNvPr>
          <p:cNvSpPr/>
          <p:nvPr userDrawn="1"/>
        </p:nvSpPr>
        <p:spPr>
          <a:xfrm>
            <a:off x="433408" y="4482617"/>
            <a:ext cx="214300" cy="250998"/>
          </a:xfrm>
          <a:custGeom>
            <a:avLst/>
            <a:gdLst/>
            <a:ahLst/>
            <a:cxnLst/>
            <a:rect l="l" t="t" r="r" b="b"/>
            <a:pathLst>
              <a:path w="446405" h="424815">
                <a:moveTo>
                  <a:pt x="382553" y="0"/>
                </a:moveTo>
                <a:lnTo>
                  <a:pt x="0" y="67463"/>
                </a:lnTo>
                <a:lnTo>
                  <a:pt x="11424" y="118902"/>
                </a:lnTo>
                <a:lnTo>
                  <a:pt x="23205" y="170191"/>
                </a:lnTo>
                <a:lnTo>
                  <a:pt x="35341" y="221329"/>
                </a:lnTo>
                <a:lnTo>
                  <a:pt x="47832" y="272315"/>
                </a:lnTo>
                <a:lnTo>
                  <a:pt x="60677" y="323147"/>
                </a:lnTo>
                <a:lnTo>
                  <a:pt x="73873" y="373824"/>
                </a:lnTo>
                <a:lnTo>
                  <a:pt x="87421" y="424343"/>
                </a:lnTo>
                <a:lnTo>
                  <a:pt x="446279" y="361067"/>
                </a:lnTo>
                <a:lnTo>
                  <a:pt x="382553" y="0"/>
                </a:lnTo>
                <a:close/>
              </a:path>
            </a:pathLst>
          </a:custGeom>
          <a:solidFill>
            <a:srgbClr val="59827C">
              <a:alpha val="24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7FAF1E40-99DE-2469-0060-D21668F480A8}"/>
              </a:ext>
            </a:extLst>
          </p:cNvPr>
          <p:cNvSpPr/>
          <p:nvPr userDrawn="1"/>
        </p:nvSpPr>
        <p:spPr>
          <a:xfrm>
            <a:off x="6746193" y="2961025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4">
                <a:moveTo>
                  <a:pt x="1837954" y="0"/>
                </a:moveTo>
                <a:lnTo>
                  <a:pt x="0" y="324032"/>
                </a:lnTo>
                <a:lnTo>
                  <a:pt x="63621" y="685099"/>
                </a:lnTo>
                <a:lnTo>
                  <a:pt x="1901648" y="361036"/>
                </a:lnTo>
                <a:lnTo>
                  <a:pt x="183795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87B90E71-2AAA-9BEA-60A1-DAFD1B6FEF19}"/>
              </a:ext>
            </a:extLst>
          </p:cNvPr>
          <p:cNvSpPr/>
          <p:nvPr userDrawn="1"/>
        </p:nvSpPr>
        <p:spPr>
          <a:xfrm>
            <a:off x="600933" y="5132358"/>
            <a:ext cx="202107" cy="263003"/>
          </a:xfrm>
          <a:custGeom>
            <a:avLst/>
            <a:gdLst/>
            <a:ahLst/>
            <a:cxnLst/>
            <a:rect l="l" t="t" r="r" b="b"/>
            <a:pathLst>
              <a:path w="421005" h="445134">
                <a:moveTo>
                  <a:pt x="295195" y="0"/>
                </a:moveTo>
                <a:lnTo>
                  <a:pt x="0" y="107462"/>
                </a:lnTo>
                <a:lnTo>
                  <a:pt x="19696" y="156198"/>
                </a:lnTo>
                <a:lnTo>
                  <a:pt x="39726" y="204762"/>
                </a:lnTo>
                <a:lnTo>
                  <a:pt x="60090" y="253150"/>
                </a:lnTo>
                <a:lnTo>
                  <a:pt x="80789" y="301357"/>
                </a:lnTo>
                <a:lnTo>
                  <a:pt x="101823" y="349378"/>
                </a:lnTo>
                <a:lnTo>
                  <a:pt x="123191" y="397209"/>
                </a:lnTo>
                <a:lnTo>
                  <a:pt x="144896" y="444845"/>
                </a:lnTo>
                <a:lnTo>
                  <a:pt x="420594" y="344534"/>
                </a:lnTo>
                <a:lnTo>
                  <a:pt x="295195" y="0"/>
                </a:lnTo>
                <a:close/>
              </a:path>
            </a:pathLst>
          </a:custGeom>
          <a:solidFill>
            <a:srgbClr val="59827C">
              <a:alpha val="20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B851A1B3-56D6-8750-B426-BA88DB45B2A5}"/>
              </a:ext>
            </a:extLst>
          </p:cNvPr>
          <p:cNvSpPr/>
          <p:nvPr userDrawn="1"/>
        </p:nvSpPr>
        <p:spPr>
          <a:xfrm>
            <a:off x="6590982" y="2135386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753768" y="0"/>
                </a:moveTo>
                <a:lnTo>
                  <a:pt x="0" y="638273"/>
                </a:lnTo>
                <a:lnTo>
                  <a:pt x="125367" y="982807"/>
                </a:lnTo>
                <a:lnTo>
                  <a:pt x="1879199" y="344502"/>
                </a:lnTo>
                <a:lnTo>
                  <a:pt x="1753768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61249D02-9BF2-90B1-77B0-3C1C39A7F4C8}"/>
              </a:ext>
            </a:extLst>
          </p:cNvPr>
          <p:cNvSpPr/>
          <p:nvPr userDrawn="1"/>
        </p:nvSpPr>
        <p:spPr>
          <a:xfrm>
            <a:off x="853541" y="5745403"/>
            <a:ext cx="192657" cy="257001"/>
          </a:xfrm>
          <a:custGeom>
            <a:avLst/>
            <a:gdLst/>
            <a:ahLst/>
            <a:cxnLst/>
            <a:rect l="l" t="t" r="r" b="b"/>
            <a:pathLst>
              <a:path w="401319" h="434975">
                <a:moveTo>
                  <a:pt x="217543" y="0"/>
                </a:moveTo>
                <a:lnTo>
                  <a:pt x="0" y="125566"/>
                </a:lnTo>
                <a:lnTo>
                  <a:pt x="27300" y="170390"/>
                </a:lnTo>
                <a:lnTo>
                  <a:pt x="54910" y="215001"/>
                </a:lnTo>
                <a:lnTo>
                  <a:pt x="82829" y="259399"/>
                </a:lnTo>
                <a:lnTo>
                  <a:pt x="111058" y="303584"/>
                </a:lnTo>
                <a:lnTo>
                  <a:pt x="139595" y="347556"/>
                </a:lnTo>
                <a:lnTo>
                  <a:pt x="168441" y="391313"/>
                </a:lnTo>
                <a:lnTo>
                  <a:pt x="197596" y="434855"/>
                </a:lnTo>
                <a:lnTo>
                  <a:pt x="400877" y="317456"/>
                </a:lnTo>
                <a:lnTo>
                  <a:pt x="217543" y="0"/>
                </a:lnTo>
                <a:close/>
              </a:path>
            </a:pathLst>
          </a:custGeom>
          <a:solidFill>
            <a:srgbClr val="59827C">
              <a:alpha val="174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EC3B1D3F-5A88-BEA4-18B2-D83F9E137E92}"/>
              </a:ext>
            </a:extLst>
          </p:cNvPr>
          <p:cNvSpPr/>
          <p:nvPr userDrawn="1"/>
        </p:nvSpPr>
        <p:spPr>
          <a:xfrm>
            <a:off x="1180980" y="6303099"/>
            <a:ext cx="188694" cy="240118"/>
          </a:xfrm>
          <a:custGeom>
            <a:avLst/>
            <a:gdLst/>
            <a:ahLst/>
            <a:cxnLst/>
            <a:rect l="l" t="t" r="r" b="b"/>
            <a:pathLst>
              <a:path w="393064" h="406400">
                <a:moveTo>
                  <a:pt x="157366" y="0"/>
                </a:moveTo>
                <a:lnTo>
                  <a:pt x="0" y="132006"/>
                </a:lnTo>
                <a:lnTo>
                  <a:pt x="33969" y="171892"/>
                </a:lnTo>
                <a:lnTo>
                  <a:pt x="68221" y="211540"/>
                </a:lnTo>
                <a:lnTo>
                  <a:pt x="102753" y="250948"/>
                </a:lnTo>
                <a:lnTo>
                  <a:pt x="137561" y="290119"/>
                </a:lnTo>
                <a:lnTo>
                  <a:pt x="172643" y="329052"/>
                </a:lnTo>
                <a:lnTo>
                  <a:pt x="207996" y="367748"/>
                </a:lnTo>
                <a:lnTo>
                  <a:pt x="243615" y="406207"/>
                </a:lnTo>
                <a:lnTo>
                  <a:pt x="393066" y="280808"/>
                </a:lnTo>
                <a:lnTo>
                  <a:pt x="157366" y="0"/>
                </a:lnTo>
                <a:close/>
              </a:path>
            </a:pathLst>
          </a:custGeom>
          <a:solidFill>
            <a:srgbClr val="59827C">
              <a:alpha val="13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557BE07C-1719-E98D-FD47-5ACED98CD14D}"/>
              </a:ext>
            </a:extLst>
          </p:cNvPr>
          <p:cNvSpPr/>
          <p:nvPr userDrawn="1"/>
        </p:nvSpPr>
        <p:spPr>
          <a:xfrm>
            <a:off x="5629746" y="87995"/>
            <a:ext cx="1582104" cy="2015113"/>
          </a:xfrm>
          <a:custGeom>
            <a:avLst/>
            <a:gdLst/>
            <a:ahLst/>
            <a:cxnLst/>
            <a:rect l="l" t="t" r="r" b="b"/>
            <a:pathLst>
              <a:path w="3295650" h="3410585">
                <a:moveTo>
                  <a:pt x="1480515" y="215303"/>
                </a:moveTo>
                <a:lnTo>
                  <a:pt x="1223873" y="0"/>
                </a:lnTo>
                <a:lnTo>
                  <a:pt x="1182560" y="0"/>
                </a:lnTo>
                <a:lnTo>
                  <a:pt x="0" y="1409319"/>
                </a:lnTo>
                <a:lnTo>
                  <a:pt x="280784" y="1644992"/>
                </a:lnTo>
                <a:lnTo>
                  <a:pt x="1480515" y="215303"/>
                </a:lnTo>
                <a:close/>
              </a:path>
              <a:path w="3295650" h="3410585">
                <a:moveTo>
                  <a:pt x="2486939" y="1266913"/>
                </a:moveTo>
                <a:lnTo>
                  <a:pt x="2251240" y="986078"/>
                </a:lnTo>
                <a:lnTo>
                  <a:pt x="821575" y="2185682"/>
                </a:lnTo>
                <a:lnTo>
                  <a:pt x="1057173" y="2466568"/>
                </a:lnTo>
                <a:lnTo>
                  <a:pt x="2486939" y="1266913"/>
                </a:lnTo>
                <a:close/>
              </a:path>
              <a:path w="3295650" h="3410585">
                <a:moveTo>
                  <a:pt x="3295459" y="2477312"/>
                </a:moveTo>
                <a:lnTo>
                  <a:pt x="3112135" y="2159825"/>
                </a:lnTo>
                <a:lnTo>
                  <a:pt x="1495831" y="3092945"/>
                </a:lnTo>
                <a:lnTo>
                  <a:pt x="1679105" y="3410458"/>
                </a:lnTo>
                <a:lnTo>
                  <a:pt x="3295459" y="247731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53BFF079-9D3B-99F7-0650-6196303D585C}"/>
              </a:ext>
            </a:extLst>
          </p:cNvPr>
          <p:cNvSpPr/>
          <p:nvPr userDrawn="1"/>
        </p:nvSpPr>
        <p:spPr>
          <a:xfrm>
            <a:off x="5176618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877919" y="0"/>
                </a:moveTo>
                <a:lnTo>
                  <a:pt x="454601" y="0"/>
                </a:lnTo>
                <a:lnTo>
                  <a:pt x="0" y="787387"/>
                </a:lnTo>
                <a:lnTo>
                  <a:pt x="317435" y="970732"/>
                </a:lnTo>
                <a:lnTo>
                  <a:pt x="877919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9A565A99-68B1-90D1-B727-DFCC1B8D01DF}"/>
              </a:ext>
            </a:extLst>
          </p:cNvPr>
          <p:cNvSpPr/>
          <p:nvPr userDrawn="1"/>
        </p:nvSpPr>
        <p:spPr>
          <a:xfrm>
            <a:off x="467851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5" h="464820">
                <a:moveTo>
                  <a:pt x="513437" y="0"/>
                </a:moveTo>
                <a:lnTo>
                  <a:pt x="123316" y="0"/>
                </a:lnTo>
                <a:lnTo>
                  <a:pt x="0" y="338812"/>
                </a:lnTo>
                <a:lnTo>
                  <a:pt x="344439" y="464264"/>
                </a:lnTo>
                <a:lnTo>
                  <a:pt x="513437" y="0"/>
                </a:lnTo>
                <a:close/>
              </a:path>
            </a:pathLst>
          </a:custGeom>
          <a:solidFill>
            <a:srgbClr val="59827C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23B2750B-4C82-1A54-C2FD-79070F59CBD6}"/>
              </a:ext>
            </a:extLst>
          </p:cNvPr>
          <p:cNvSpPr/>
          <p:nvPr userDrawn="1"/>
        </p:nvSpPr>
        <p:spPr>
          <a:xfrm>
            <a:off x="4150591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85863" y="0"/>
                </a:moveTo>
                <a:lnTo>
                  <a:pt x="13619" y="0"/>
                </a:lnTo>
                <a:lnTo>
                  <a:pt x="0" y="77235"/>
                </a:lnTo>
                <a:lnTo>
                  <a:pt x="361004" y="140961"/>
                </a:lnTo>
                <a:lnTo>
                  <a:pt x="385863" y="0"/>
                </a:lnTo>
                <a:close/>
              </a:path>
            </a:pathLst>
          </a:custGeom>
          <a:solidFill>
            <a:srgbClr val="59827C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991F78A6-5622-CFCE-9B00-833DD6B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0" name="Pladsholder til indhold 2">
            <a:extLst>
              <a:ext uri="{FF2B5EF4-FFF2-40B4-BE49-F238E27FC236}">
                <a16:creationId xmlns:a16="http://schemas.microsoft.com/office/drawing/2014/main" id="{F3BCD0FA-3922-31E2-10B9-10FCD6A5D0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441127" indent="-147042"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5650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150000"/>
              <a:defRPr sz="1625"/>
            </a:lvl1pPr>
            <a:lvl2pPr>
              <a:buClr>
                <a:schemeClr val="accent3"/>
              </a:buClr>
              <a:buSzPct val="150000"/>
              <a:defRPr sz="1463"/>
            </a:lvl2pPr>
            <a:lvl3pPr>
              <a:buClr>
                <a:schemeClr val="accent3"/>
              </a:buClr>
              <a:buSzPct val="150000"/>
              <a:defRPr sz="1300"/>
            </a:lvl3pPr>
            <a:lvl4pPr>
              <a:buClr>
                <a:schemeClr val="accent3"/>
              </a:buClr>
              <a:buSzPct val="150000"/>
              <a:defRPr sz="1138"/>
            </a:lvl4pPr>
            <a:lvl5pPr>
              <a:buClr>
                <a:schemeClr val="accent3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ladsholder til billede 6" descr="Et billede, der indeholder gammel, snavset&#10;&#10;Automatisk genereret beskrivelse">
            <a:extLst>
              <a:ext uri="{FF2B5EF4-FFF2-40B4-BE49-F238E27FC236}">
                <a16:creationId xmlns:a16="http://schemas.microsoft.com/office/drawing/2014/main" id="{9BCDD37B-ECAD-D0E5-378A-04D0CF12F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0" r="20938"/>
          <a:stretch/>
        </p:blipFill>
        <p:spPr>
          <a:xfrm>
            <a:off x="0" y="0"/>
            <a:ext cx="4394498" cy="68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Aahus 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by&#10;&#10;Automatisk genereret beskrivelse">
            <a:extLst>
              <a:ext uri="{FF2B5EF4-FFF2-40B4-BE49-F238E27FC236}">
                <a16:creationId xmlns:a16="http://schemas.microsoft.com/office/drawing/2014/main" id="{27863FC3-CA40-9453-B7AC-2EF09E453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2" r="11782"/>
          <a:stretch/>
        </p:blipFill>
        <p:spPr>
          <a:xfrm>
            <a:off x="0" y="-30162"/>
            <a:ext cx="439449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742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lide m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 descr="Et billede, der indeholder bygning, udendørs, scene, vej&#10;&#10;Automatisk genereret beskrivelse">
            <a:extLst>
              <a:ext uri="{FF2B5EF4-FFF2-40B4-BE49-F238E27FC236}">
                <a16:creationId xmlns:a16="http://schemas.microsoft.com/office/drawing/2014/main" id="{8E9A2A80-79E9-FDEC-03A3-E84CFED12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1" r="30685"/>
          <a:stretch/>
        </p:blipFill>
        <p:spPr>
          <a:xfrm>
            <a:off x="0" y="0"/>
            <a:ext cx="4394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regnb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Pladsholder til billede 5" descr="Et billede, der indeholder lys, mørk, nat, laser&#10;&#10;Automatisk genereret beskrivelse">
            <a:extLst>
              <a:ext uri="{FF2B5EF4-FFF2-40B4-BE49-F238E27FC236}">
                <a16:creationId xmlns:a16="http://schemas.microsoft.com/office/drawing/2014/main" id="{0B11B466-7D3E-C602-9AEE-0B3C74D4A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2" r="20302"/>
          <a:stretch>
            <a:fillRect/>
          </a:stretch>
        </p:blipFill>
        <p:spPr>
          <a:xfrm>
            <a:off x="0" y="1"/>
            <a:ext cx="4394497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l nyt afsni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974DBB69-54B9-43B4-BEB7-76513874F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6669095E-B432-437A-AAC7-DAE2D0F55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A35498BC-93ED-B6D0-5458-4BE3499F4C3A}"/>
              </a:ext>
            </a:extLst>
          </p:cNvPr>
          <p:cNvPicPr/>
          <p:nvPr userDrawn="1"/>
        </p:nvPicPr>
        <p:blipFill rotWithShape="1">
          <a:blip r:embed="rId2" cstate="print"/>
          <a:srcRect l="7466" r="19343" b="16691"/>
          <a:stretch/>
        </p:blipFill>
        <p:spPr>
          <a:xfrm>
            <a:off x="0" y="2278424"/>
            <a:ext cx="9906000" cy="45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>
            <a:extLst>
              <a:ext uri="{FF2B5EF4-FFF2-40B4-BE49-F238E27FC236}">
                <a16:creationId xmlns:a16="http://schemas.microsoft.com/office/drawing/2014/main" id="{B8C85AA9-5712-895B-1116-2AB1C6273FA8}"/>
              </a:ext>
            </a:extLst>
          </p:cNvPr>
          <p:cNvPicPr/>
          <p:nvPr userDrawn="1"/>
        </p:nvPicPr>
        <p:blipFill rotWithShape="1">
          <a:blip r:embed="rId2" cstate="print"/>
          <a:srcRect t="5263" r="23205"/>
          <a:stretch/>
        </p:blipFill>
        <p:spPr>
          <a:xfrm>
            <a:off x="-121331" y="3130826"/>
            <a:ext cx="10027331" cy="4372748"/>
          </a:xfrm>
          <a:prstGeom prst="rect">
            <a:avLst/>
          </a:prstGeom>
        </p:spPr>
      </p:pic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1C1444C9-8D66-AD0A-8623-0373754FC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F33A7346-1BAB-F859-BE9F-037741CC82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</p:spTree>
    <p:extLst>
      <p:ext uri="{BB962C8B-B14F-4D97-AF65-F5344CB8AC3E}">
        <p14:creationId xmlns:p14="http://schemas.microsoft.com/office/powerpoint/2010/main" val="316450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10">
            <a:extLst>
              <a:ext uri="{FF2B5EF4-FFF2-40B4-BE49-F238E27FC236}">
                <a16:creationId xmlns:a16="http://schemas.microsoft.com/office/drawing/2014/main" id="{64D7F874-B82F-C734-8355-A514DBD48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-7411" y="-7101"/>
            <a:ext cx="9906000" cy="685800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2F04D003-B763-4BA4-90DD-A984E654E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3B6EDB-2F86-4C65-A059-B571A7F28E8E}"/>
              </a:ext>
            </a:extLst>
          </p:cNvPr>
          <p:cNvSpPr/>
          <p:nvPr userDrawn="1"/>
        </p:nvSpPr>
        <p:spPr>
          <a:xfrm>
            <a:off x="-7410" y="7101"/>
            <a:ext cx="9913410" cy="6858000"/>
          </a:xfrm>
          <a:prstGeom prst="rect">
            <a:avLst/>
          </a:prstGeom>
          <a:solidFill>
            <a:srgbClr val="59827C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FA53697-0426-4309-912F-9C09713EF3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419" y="2415397"/>
            <a:ext cx="5684341" cy="2428857"/>
          </a:xfrm>
        </p:spPr>
        <p:txBody>
          <a:bodyPr>
            <a:normAutofit/>
          </a:bodyPr>
          <a:lstStyle>
            <a:lvl1pPr marL="0" indent="0">
              <a:buNone/>
              <a:defRPr sz="39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citat eller kort tekst</a:t>
            </a:r>
          </a:p>
        </p:txBody>
      </p:sp>
      <p:pic>
        <p:nvPicPr>
          <p:cNvPr id="5" name="Billede 4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3F82AD74-88C3-7D02-0369-5C0C1FA1C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84" b="12764"/>
          <a:stretch/>
        </p:blipFill>
        <p:spPr>
          <a:xfrm>
            <a:off x="8153606" y="6190267"/>
            <a:ext cx="1752394" cy="67483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8A461E97-2ADD-4A8B-D690-DFC927DAAA99}"/>
              </a:ext>
            </a:extLst>
          </p:cNvPr>
          <p:cNvCxnSpPr>
            <a:cxnSpLocks/>
          </p:cNvCxnSpPr>
          <p:nvPr userDrawn="1"/>
        </p:nvCxnSpPr>
        <p:spPr>
          <a:xfrm>
            <a:off x="0" y="6848476"/>
            <a:ext cx="9906000" cy="1"/>
          </a:xfrm>
          <a:prstGeom prst="line">
            <a:avLst/>
          </a:prstGeom>
          <a:ln w="57150">
            <a:solidFill>
              <a:srgbClr val="5F3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591FB70-C878-00B2-244E-832BB3F2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9" r="2286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F8DCFE5-6A8F-4098-B7D5-63809E306BCB}"/>
              </a:ext>
            </a:extLst>
          </p:cNvPr>
          <p:cNvSpPr/>
          <p:nvPr userDrawn="1"/>
        </p:nvSpPr>
        <p:spPr>
          <a:xfrm flipH="1"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  <a:gs pos="70000">
                <a:schemeClr val="accent2">
                  <a:alpha val="25000"/>
                </a:schemeClr>
              </a:gs>
              <a:gs pos="35000">
                <a:schemeClr val="accent2">
                  <a:alpha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FA8F9F-6A36-4001-962B-F22A75DC4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72416" y="417006"/>
            <a:ext cx="4238427" cy="73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Billede med billedteks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38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75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772A1D-937E-3CC0-303E-03BFA340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18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6709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1" y="2125981"/>
            <a:ext cx="8420101" cy="298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2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62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0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23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152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5" name="bg object 25"/>
          <p:cNvSpPr/>
          <p:nvPr/>
        </p:nvSpPr>
        <p:spPr>
          <a:xfrm>
            <a:off x="380974" y="2"/>
            <a:ext cx="172088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6" name="bg object 26"/>
          <p:cNvSpPr/>
          <p:nvPr/>
        </p:nvSpPr>
        <p:spPr>
          <a:xfrm>
            <a:off x="1" y="227221"/>
            <a:ext cx="2377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7" name="bg object 27"/>
          <p:cNvSpPr/>
          <p:nvPr/>
        </p:nvSpPr>
        <p:spPr>
          <a:xfrm>
            <a:off x="2741936" y="5876413"/>
            <a:ext cx="1161123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8" name="bg object 28"/>
          <p:cNvSpPr/>
          <p:nvPr/>
        </p:nvSpPr>
        <p:spPr>
          <a:xfrm>
            <a:off x="3296033" y="5277183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9" name="bg object 29"/>
          <p:cNvSpPr/>
          <p:nvPr/>
        </p:nvSpPr>
        <p:spPr>
          <a:xfrm>
            <a:off x="3447755" y="4642090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0" name="bg object 30"/>
          <p:cNvSpPr/>
          <p:nvPr/>
        </p:nvSpPr>
        <p:spPr>
          <a:xfrm>
            <a:off x="3508908" y="3990389"/>
            <a:ext cx="876083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1" name="bg object 31"/>
          <p:cNvSpPr/>
          <p:nvPr/>
        </p:nvSpPr>
        <p:spPr>
          <a:xfrm>
            <a:off x="3447772" y="3154786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2" name="bg object 32"/>
          <p:cNvSpPr/>
          <p:nvPr/>
        </p:nvSpPr>
        <p:spPr>
          <a:xfrm>
            <a:off x="3296047" y="2347759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3" name="bg object 33"/>
          <p:cNvSpPr/>
          <p:nvPr/>
        </p:nvSpPr>
        <p:spPr>
          <a:xfrm>
            <a:off x="1913460" y="6"/>
            <a:ext cx="1989648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4" name="bg object 34"/>
          <p:cNvSpPr/>
          <p:nvPr/>
        </p:nvSpPr>
        <p:spPr>
          <a:xfrm>
            <a:off x="1426554" y="0"/>
            <a:ext cx="343550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5" name="bg object 35"/>
          <p:cNvSpPr/>
          <p:nvPr/>
        </p:nvSpPr>
        <p:spPr>
          <a:xfrm>
            <a:off x="910493" y="0"/>
            <a:ext cx="230911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37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B223F83-48D0-F3FA-F191-F7D1D7FA4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7" r="20323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48F8776-4F2F-46CF-B00F-31D698D29B39}"/>
              </a:ext>
            </a:extLst>
          </p:cNvPr>
          <p:cNvSpPr/>
          <p:nvPr userDrawn="1"/>
        </p:nvSpPr>
        <p:spPr>
          <a:xfrm>
            <a:off x="-446" y="5009195"/>
            <a:ext cx="9906446" cy="135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CD16C3-3137-4814-863E-FC14584F7B0B}"/>
              </a:ext>
            </a:extLst>
          </p:cNvPr>
          <p:cNvSpPr/>
          <p:nvPr userDrawn="1"/>
        </p:nvSpPr>
        <p:spPr>
          <a:xfrm>
            <a:off x="7777758" y="5009195"/>
            <a:ext cx="1849162" cy="1358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4C2F19-D17F-4A7E-9AA8-D450C1285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23" y="5258843"/>
            <a:ext cx="1324065" cy="830673"/>
          </a:xfrm>
          <a:prstGeom prst="rect">
            <a:avLst/>
          </a:prstGeom>
        </p:spPr>
      </p:pic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00E7935-92B6-43AA-84D3-D666A66ED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93" y="5123925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5" name="Pladsholder til tekst 13">
            <a:extLst>
              <a:ext uri="{FF2B5EF4-FFF2-40B4-BE49-F238E27FC236}">
                <a16:creationId xmlns:a16="http://schemas.microsoft.com/office/drawing/2014/main" id="{C3C14397-6360-4467-AC79-2A84F89B6E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592" y="5587163"/>
            <a:ext cx="4961907" cy="382226"/>
          </a:xfrm>
        </p:spPr>
        <p:txBody>
          <a:bodyPr anchor="b">
            <a:noAutofit/>
          </a:bodyPr>
          <a:lstStyle>
            <a:lvl1pPr marL="0" indent="0">
              <a:buNone/>
              <a:defRPr sz="1625" b="1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sp>
        <p:nvSpPr>
          <p:cNvPr id="16" name="Pladsholder til tekst 13">
            <a:extLst>
              <a:ext uri="{FF2B5EF4-FFF2-40B4-BE49-F238E27FC236}">
                <a16:creationId xmlns:a16="http://schemas.microsoft.com/office/drawing/2014/main" id="{71AB491A-1778-4A79-A6EA-9D5D0D95C7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591" y="596938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8F06D486-FD65-034A-C371-CC5A9A5DF12B}"/>
              </a:ext>
            </a:extLst>
          </p:cNvPr>
          <p:cNvPicPr/>
          <p:nvPr userDrawn="1"/>
        </p:nvPicPr>
        <p:blipFill rotWithShape="1">
          <a:blip r:embed="rId4" cstate="print"/>
          <a:srcRect t="14297" r="23205"/>
          <a:stretch/>
        </p:blipFill>
        <p:spPr>
          <a:xfrm>
            <a:off x="7760868" y="4419600"/>
            <a:ext cx="1866053" cy="7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6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772A1D-937E-3CC0-303E-03BFA340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18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2899953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E3351D-A659-72DC-C5EF-84BFCDDC7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1"/>
            <a:ext cx="9906000" cy="684963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2959883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li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32D8AF8-A0F5-4BFA-BC39-F3FA126B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956F8C-F7DB-4D6B-8585-0B1E78C9C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58138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6">
            <a:extLst>
              <a:ext uri="{FF2B5EF4-FFF2-40B4-BE49-F238E27FC236}">
                <a16:creationId xmlns:a16="http://schemas.microsoft.com/office/drawing/2014/main" id="{C0DC6B3B-0009-E5F7-FF7A-40B7B46538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94498" cy="682783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139213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E3351D-A659-72DC-C5EF-84BFCDDC7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1"/>
            <a:ext cx="9906000" cy="684963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3915116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17A1-C4E2-8BFB-50BE-2FB0ABC7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4" y="3836177"/>
            <a:ext cx="5840491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F80B73-53B4-BDE5-A7B3-12F355581A51}"/>
              </a:ext>
            </a:extLst>
          </p:cNvPr>
          <p:cNvSpPr txBox="1">
            <a:spLocks/>
          </p:cNvSpPr>
          <p:nvPr userDrawn="1"/>
        </p:nvSpPr>
        <p:spPr>
          <a:xfrm>
            <a:off x="897409" y="3219611"/>
            <a:ext cx="7035702" cy="450071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(Overskrifter)"/>
                <a:ea typeface="+mj-ea"/>
                <a:cs typeface="+mj-cs"/>
              </a:defRPr>
            </a:lvl1pPr>
          </a:lstStyle>
          <a:p>
            <a:endParaRPr lang="da-DK" sz="2600">
              <a:latin typeface="Arial Black" panose="020B0A040201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E1CDFEA-8C67-97E7-B372-F6905B1432B4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0DD4B13C-6420-3FD1-C195-7F748214C6A9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A56BAEC9-4D57-29DE-2284-0730B08852CE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7360FA0-FA52-463C-215C-83AE967EF50E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BC49432-36FE-9325-D76F-DBE44AD66EF0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7F4A7724-5D16-FDEE-F5A6-6EBB40A3F229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0D847799-BC34-34CC-B16A-8A1920A1A651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6ADB97AE-BF62-8F38-A2F4-07C49B22C5D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4B2E7CC-C568-ECDC-95EC-D76AD552DA2E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A92A093-8B5D-F9AC-C660-4F0788754401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18E860E-57A7-DD27-57C4-DEE559DF0ACA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335BA54-7479-E959-C65C-47AA779555E0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EF8233A5-E12D-3368-B511-5ECE917AECA9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1B9CF2F-912C-0BB0-EDD6-4C45DFEAC043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D5E5C36-28FE-6E28-E78C-B98ECBABCEBA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6448620-A7D8-B820-ABD5-0188A3025DD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173D18FA-BF56-9267-A9D5-3724BFE5CBE3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C06731-D3D9-7182-2DEB-7BEA89B1A289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A52788FA-B6AE-21C1-C69A-0AD46EDA2ED0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21B677AD-D0ED-65BB-EA63-09D7712C987F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D909FB10-235D-7191-BEBD-8059D70C2E6E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AC2F677-EC28-6991-CF1B-93C9154B3B6C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9EE909B3-6AEF-F4E9-935B-2CF83ABF8C66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0EE38137-6858-7862-274A-A7B0092A1BC4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CB5CC3E1-F944-BB71-512D-6888F4574E87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CE19EE2C-D16C-E0E2-14E3-C50AB6D65680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4BC8AA9-86D1-42FE-625F-42381513D4B2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C98B474-D06A-D96E-1E55-FD9B5AE9FAE8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</p:spTree>
    <p:extLst>
      <p:ext uri="{BB962C8B-B14F-4D97-AF65-F5344CB8AC3E}">
        <p14:creationId xmlns:p14="http://schemas.microsoft.com/office/powerpoint/2010/main" val="3343921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6"/>
            <a:ext cx="9905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45F300F-A76A-6F82-37DA-60978588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75" y="4354088"/>
            <a:ext cx="8543925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42613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1"/>
            <a:ext cx="9905998" cy="6870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F53C96-C41B-A346-AF74-77457DD3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2" y="2544668"/>
            <a:ext cx="2866500" cy="2598833"/>
          </a:xfrm>
        </p:spPr>
        <p:txBody>
          <a:bodyPr anchor="t"/>
          <a:lstStyle>
            <a:lvl1pPr algn="l">
              <a:defRPr/>
            </a:lvl1pPr>
          </a:lstStyle>
          <a:p>
            <a:endParaRPr lang="da-DK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28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B3EEA536-280B-DA64-C7E5-BCC1ECAFA080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FFF2999-5122-46EF-DBC7-F59D7CCC90F0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897BB71B-669A-B927-92B1-6A70492FBAC8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13366C8-5DF6-6BBC-158C-B52793F26FF5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5F011CF-DC2B-0D2E-52C9-7EBE06606FB5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4261C492-7D6F-0069-1798-9A57785999F5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F403F660-A57A-2E61-99B1-F749AD5CC01A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163849B7-016D-BA5E-0CE2-8F78FFA0233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5F60B7A8-EA6C-1081-07B9-F9A9420AFA62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4F437FF-B12B-62F7-E181-48931F8B215B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6E175EE-9A64-AD8A-CD3C-431EE21152DD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F12B356-65BF-2621-C26D-8FB0FF055177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1026CE66-3801-4459-0895-A5126E1512FA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5AE67986-899E-AE80-68E9-9C79911F5E97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D091BA1E-3FEC-9ABE-5EA8-B0A0CE3EEABB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E0849F0C-B0D8-DEC2-A7CE-F5C7184C7E3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27FF33B-8B60-E17D-B145-D49DFA45E890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26EC3A71-3D04-FFA5-CE74-6DB004A0786D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9C368AA4-8CFB-B40C-4B40-15CF16E453DC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1F5010AA-B0E0-9F12-0C0E-919E97237E85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D8B799A-F8A8-A506-6467-076C69FE300A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3B95FCD-4734-7117-6BF6-AE5BD3506D3E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8F6204A-EDE8-B079-052F-8533863E0F63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F4FEB525-CE79-CCB2-3107-38D5E7BEA32A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0C9B1409-244D-DD96-08F4-723FA250827F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6997A457-1ADC-C717-5B9E-F734CBBC3EE1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0EAF1FCD-53AB-4777-031E-5F2CAF614EBC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84585A3-5A57-8A90-ADF9-CECCA245718D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863E8821-8491-F7BA-CA78-ED236E67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AA690306-07B1-87D0-099D-3F60E61E6C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31616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91F9784-C6B6-F59C-C91D-B620BAE55ED9}"/>
              </a:ext>
            </a:extLst>
          </p:cNvPr>
          <p:cNvSpPr/>
          <p:nvPr userDrawn="1"/>
        </p:nvSpPr>
        <p:spPr>
          <a:xfrm>
            <a:off x="2" y="6"/>
            <a:ext cx="9905998" cy="698499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C27585B-B8CA-4D51-CB6D-110B30101739}"/>
              </a:ext>
            </a:extLst>
          </p:cNvPr>
          <p:cNvSpPr/>
          <p:nvPr userDrawn="1"/>
        </p:nvSpPr>
        <p:spPr>
          <a:xfrm>
            <a:off x="3608897" y="87989"/>
            <a:ext cx="176196" cy="6378"/>
          </a:xfrm>
          <a:custGeom>
            <a:avLst/>
            <a:gdLst/>
            <a:ahLst/>
            <a:cxnLst/>
            <a:rect l="l" t="t" r="r" b="b"/>
            <a:pathLst>
              <a:path w="367029" h="10795">
                <a:moveTo>
                  <a:pt x="366606" y="10644"/>
                </a:moveTo>
                <a:lnTo>
                  <a:pt x="366606" y="0"/>
                </a:lnTo>
                <a:lnTo>
                  <a:pt x="0" y="0"/>
                </a:lnTo>
                <a:lnTo>
                  <a:pt x="0" y="10644"/>
                </a:lnTo>
                <a:lnTo>
                  <a:pt x="366606" y="10644"/>
                </a:lnTo>
                <a:close/>
              </a:path>
            </a:pathLst>
          </a:custGeom>
          <a:solidFill>
            <a:srgbClr val="59827C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382DC70D-0343-2A21-B4D1-3450951F231C}"/>
              </a:ext>
            </a:extLst>
          </p:cNvPr>
          <p:cNvSpPr/>
          <p:nvPr userDrawn="1"/>
        </p:nvSpPr>
        <p:spPr>
          <a:xfrm>
            <a:off x="3057935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72291" y="0"/>
                </a:moveTo>
                <a:lnTo>
                  <a:pt x="0" y="0"/>
                </a:lnTo>
                <a:lnTo>
                  <a:pt x="24854" y="140962"/>
                </a:lnTo>
                <a:lnTo>
                  <a:pt x="385922" y="77299"/>
                </a:lnTo>
                <a:lnTo>
                  <a:pt x="372291" y="0"/>
                </a:lnTo>
                <a:close/>
              </a:path>
            </a:pathLst>
          </a:custGeom>
          <a:solidFill>
            <a:srgbClr val="59827C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71BF4EA-2B72-5E16-47E4-24D8B967EF10}"/>
              </a:ext>
            </a:extLst>
          </p:cNvPr>
          <p:cNvSpPr/>
          <p:nvPr userDrawn="1"/>
        </p:nvSpPr>
        <p:spPr>
          <a:xfrm>
            <a:off x="246877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4" h="464820">
                <a:moveTo>
                  <a:pt x="390131" y="0"/>
                </a:moveTo>
                <a:lnTo>
                  <a:pt x="0" y="0"/>
                </a:lnTo>
                <a:lnTo>
                  <a:pt x="168971" y="464276"/>
                </a:lnTo>
                <a:lnTo>
                  <a:pt x="513473" y="338877"/>
                </a:lnTo>
                <a:lnTo>
                  <a:pt x="390131" y="0"/>
                </a:lnTo>
                <a:close/>
              </a:path>
            </a:pathLst>
          </a:custGeom>
          <a:solidFill>
            <a:srgbClr val="59827C">
              <a:alpha val="52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4CD62B7-B93D-F42D-7D9B-014A44DE0131}"/>
              </a:ext>
            </a:extLst>
          </p:cNvPr>
          <p:cNvSpPr/>
          <p:nvPr userDrawn="1"/>
        </p:nvSpPr>
        <p:spPr>
          <a:xfrm>
            <a:off x="1795725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423308" y="0"/>
                </a:moveTo>
                <a:lnTo>
                  <a:pt x="0" y="0"/>
                </a:lnTo>
                <a:lnTo>
                  <a:pt x="560468" y="970762"/>
                </a:lnTo>
                <a:lnTo>
                  <a:pt x="877955" y="787448"/>
                </a:lnTo>
                <a:lnTo>
                  <a:pt x="423308" y="0"/>
                </a:lnTo>
                <a:close/>
              </a:path>
            </a:pathLst>
          </a:custGeom>
          <a:solidFill>
            <a:srgbClr val="59827C">
              <a:alpha val="48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E93689AA-9021-9B44-2253-513CF68D7BC8}"/>
              </a:ext>
            </a:extLst>
          </p:cNvPr>
          <p:cNvGrpSpPr/>
          <p:nvPr userDrawn="1"/>
        </p:nvGrpSpPr>
        <p:grpSpPr>
          <a:xfrm>
            <a:off x="916669" y="420951"/>
            <a:ext cx="847446" cy="1124426"/>
            <a:chOff x="1908697" y="563539"/>
            <a:chExt cx="1765300" cy="1903095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FEEC2E95-F1EA-6666-BDC0-CE5AA984C17E}"/>
                </a:ext>
              </a:extLst>
            </p:cNvPr>
            <p:cNvSpPr/>
            <p:nvPr/>
          </p:nvSpPr>
          <p:spPr>
            <a:xfrm>
              <a:off x="2708685" y="563539"/>
              <a:ext cx="965200" cy="1082040"/>
            </a:xfrm>
            <a:custGeom>
              <a:avLst/>
              <a:gdLst/>
              <a:ahLst/>
              <a:cxnLst/>
              <a:rect l="l" t="t" r="r" b="b"/>
              <a:pathLst>
                <a:path w="965200" h="1082039">
                  <a:moveTo>
                    <a:pt x="255458" y="0"/>
                  </a:moveTo>
                  <a:lnTo>
                    <a:pt x="218189" y="37216"/>
                  </a:lnTo>
                  <a:lnTo>
                    <a:pt x="181173" y="74688"/>
                  </a:lnTo>
                  <a:lnTo>
                    <a:pt x="144413" y="112414"/>
                  </a:lnTo>
                  <a:lnTo>
                    <a:pt x="107913" y="150394"/>
                  </a:lnTo>
                  <a:lnTo>
                    <a:pt x="71675" y="188628"/>
                  </a:lnTo>
                  <a:lnTo>
                    <a:pt x="35703" y="227115"/>
                  </a:lnTo>
                  <a:lnTo>
                    <a:pt x="0" y="265855"/>
                  </a:lnTo>
                  <a:lnTo>
                    <a:pt x="684387" y="1081485"/>
                  </a:lnTo>
                  <a:lnTo>
                    <a:pt x="965195" y="845838"/>
                  </a:lnTo>
                  <a:lnTo>
                    <a:pt x="255458" y="0"/>
                  </a:lnTo>
                  <a:close/>
                </a:path>
              </a:pathLst>
            </a:custGeom>
            <a:solidFill>
              <a:srgbClr val="59827C">
                <a:alpha val="455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6DF235D4-D802-E83F-6113-85F21905FB95}"/>
                </a:ext>
              </a:extLst>
            </p:cNvPr>
            <p:cNvSpPr/>
            <p:nvPr/>
          </p:nvSpPr>
          <p:spPr>
            <a:xfrm>
              <a:off x="1908697" y="1566457"/>
              <a:ext cx="943610" cy="900430"/>
            </a:xfrm>
            <a:custGeom>
              <a:avLst/>
              <a:gdLst/>
              <a:ahLst/>
              <a:cxnLst/>
              <a:rect l="l" t="t" r="r" b="b"/>
              <a:pathLst>
                <a:path w="943610" h="900430">
                  <a:moveTo>
                    <a:pt x="205553" y="0"/>
                  </a:moveTo>
                  <a:lnTo>
                    <a:pt x="175294" y="43070"/>
                  </a:lnTo>
                  <a:lnTo>
                    <a:pt x="145330" y="86361"/>
                  </a:lnTo>
                  <a:lnTo>
                    <a:pt x="115664" y="129871"/>
                  </a:lnTo>
                  <a:lnTo>
                    <a:pt x="86296" y="173597"/>
                  </a:lnTo>
                  <a:lnTo>
                    <a:pt x="57229" y="217538"/>
                  </a:lnTo>
                  <a:lnTo>
                    <a:pt x="28463" y="261690"/>
                  </a:lnTo>
                  <a:lnTo>
                    <a:pt x="0" y="306053"/>
                  </a:lnTo>
                  <a:lnTo>
                    <a:pt x="707978" y="900140"/>
                  </a:lnTo>
                  <a:lnTo>
                    <a:pt x="943615" y="619300"/>
                  </a:lnTo>
                  <a:lnTo>
                    <a:pt x="205553" y="0"/>
                  </a:lnTo>
                  <a:close/>
                </a:path>
              </a:pathLst>
            </a:custGeom>
            <a:solidFill>
              <a:srgbClr val="59827C">
                <a:alpha val="41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560EF701-9D26-844B-D96C-F940D9EC0C63}"/>
              </a:ext>
            </a:extLst>
          </p:cNvPr>
          <p:cNvSpPr/>
          <p:nvPr userDrawn="1"/>
        </p:nvSpPr>
        <p:spPr>
          <a:xfrm>
            <a:off x="629931" y="1671101"/>
            <a:ext cx="416102" cy="432212"/>
          </a:xfrm>
          <a:custGeom>
            <a:avLst/>
            <a:gdLst/>
            <a:ahLst/>
            <a:cxnLst/>
            <a:rect l="l" t="t" r="r" b="b"/>
            <a:pathLst>
              <a:path w="866775" h="731520">
                <a:moveTo>
                  <a:pt x="150299" y="0"/>
                </a:moveTo>
                <a:lnTo>
                  <a:pt x="127850" y="47541"/>
                </a:lnTo>
                <a:lnTo>
                  <a:pt x="105729" y="95264"/>
                </a:lnTo>
                <a:lnTo>
                  <a:pt x="83934" y="143166"/>
                </a:lnTo>
                <a:lnTo>
                  <a:pt x="62464" y="191247"/>
                </a:lnTo>
                <a:lnTo>
                  <a:pt x="41319" y="239504"/>
                </a:lnTo>
                <a:lnTo>
                  <a:pt x="20498" y="287937"/>
                </a:lnTo>
                <a:lnTo>
                  <a:pt x="0" y="336544"/>
                </a:lnTo>
                <a:lnTo>
                  <a:pt x="683340" y="731066"/>
                </a:lnTo>
                <a:lnTo>
                  <a:pt x="866643" y="413579"/>
                </a:lnTo>
                <a:lnTo>
                  <a:pt x="150299" y="0"/>
                </a:lnTo>
                <a:close/>
              </a:path>
            </a:pathLst>
          </a:custGeom>
          <a:solidFill>
            <a:srgbClr val="59827C">
              <a:alpha val="38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8CA00A49-B7EE-1BC4-733D-E1CDF3E407A8}"/>
              </a:ext>
            </a:extLst>
          </p:cNvPr>
          <p:cNvSpPr/>
          <p:nvPr userDrawn="1"/>
        </p:nvSpPr>
        <p:spPr>
          <a:xfrm>
            <a:off x="6024132" y="5745404"/>
            <a:ext cx="1187645" cy="1024252"/>
          </a:xfrm>
          <a:custGeom>
            <a:avLst/>
            <a:gdLst/>
            <a:ahLst/>
            <a:cxnLst/>
            <a:rect l="l" t="t" r="r" b="b"/>
            <a:pathLst>
              <a:path w="2473959" h="1733550">
                <a:moveTo>
                  <a:pt x="1176477" y="1733359"/>
                </a:moveTo>
                <a:lnTo>
                  <a:pt x="235699" y="943914"/>
                </a:lnTo>
                <a:lnTo>
                  <a:pt x="0" y="1224788"/>
                </a:lnTo>
                <a:lnTo>
                  <a:pt x="606120" y="1733359"/>
                </a:lnTo>
                <a:lnTo>
                  <a:pt x="1176477" y="1733359"/>
                </a:lnTo>
                <a:close/>
              </a:path>
              <a:path w="2473959" h="1733550">
                <a:moveTo>
                  <a:pt x="2473883" y="933221"/>
                </a:moveTo>
                <a:lnTo>
                  <a:pt x="857631" y="0"/>
                </a:lnTo>
                <a:lnTo>
                  <a:pt x="674268" y="317512"/>
                </a:lnTo>
                <a:lnTo>
                  <a:pt x="2290622" y="1250696"/>
                </a:lnTo>
                <a:lnTo>
                  <a:pt x="2473883" y="933221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940C08D-0A45-4A67-C794-8A5FF9A9989B}"/>
              </a:ext>
            </a:extLst>
          </p:cNvPr>
          <p:cNvSpPr/>
          <p:nvPr userDrawn="1"/>
        </p:nvSpPr>
        <p:spPr>
          <a:xfrm>
            <a:off x="443912" y="2371420"/>
            <a:ext cx="359098" cy="344794"/>
          </a:xfrm>
          <a:custGeom>
            <a:avLst/>
            <a:gdLst/>
            <a:ahLst/>
            <a:cxnLst/>
            <a:rect l="l" t="t" r="r" b="b"/>
            <a:pathLst>
              <a:path w="748030" h="583564">
                <a:moveTo>
                  <a:pt x="91410" y="0"/>
                </a:moveTo>
                <a:lnTo>
                  <a:pt x="77324" y="50563"/>
                </a:lnTo>
                <a:lnTo>
                  <a:pt x="63571" y="101266"/>
                </a:lnTo>
                <a:lnTo>
                  <a:pt x="50158" y="152108"/>
                </a:lnTo>
                <a:lnTo>
                  <a:pt x="37090" y="203088"/>
                </a:lnTo>
                <a:lnTo>
                  <a:pt x="24370" y="254207"/>
                </a:lnTo>
                <a:lnTo>
                  <a:pt x="12005" y="305463"/>
                </a:lnTo>
                <a:lnTo>
                  <a:pt x="0" y="356858"/>
                </a:lnTo>
                <a:lnTo>
                  <a:pt x="622284" y="583343"/>
                </a:lnTo>
                <a:lnTo>
                  <a:pt x="747652" y="238840"/>
                </a:lnTo>
                <a:lnTo>
                  <a:pt x="91410" y="0"/>
                </a:lnTo>
                <a:close/>
              </a:path>
            </a:pathLst>
          </a:custGeom>
          <a:solidFill>
            <a:srgbClr val="59827C">
              <a:alpha val="349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0C715ED-CA2A-91AC-D4DD-DE5D870DBCAB}"/>
              </a:ext>
            </a:extLst>
          </p:cNvPr>
          <p:cNvSpPr/>
          <p:nvPr userDrawn="1"/>
        </p:nvSpPr>
        <p:spPr>
          <a:xfrm>
            <a:off x="6590966" y="5132357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25430" y="0"/>
                </a:moveTo>
                <a:lnTo>
                  <a:pt x="0" y="344534"/>
                </a:lnTo>
                <a:lnTo>
                  <a:pt x="1753831" y="982839"/>
                </a:lnTo>
                <a:lnTo>
                  <a:pt x="1879199" y="638367"/>
                </a:lnTo>
                <a:lnTo>
                  <a:pt x="125430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646FE88E-D2FB-67EA-1745-ECC8320E9DB8}"/>
              </a:ext>
            </a:extLst>
          </p:cNvPr>
          <p:cNvSpPr/>
          <p:nvPr userDrawn="1"/>
        </p:nvSpPr>
        <p:spPr>
          <a:xfrm>
            <a:off x="358881" y="3093103"/>
            <a:ext cx="288985" cy="272759"/>
          </a:xfrm>
          <a:custGeom>
            <a:avLst/>
            <a:gdLst/>
            <a:ahLst/>
            <a:cxnLst/>
            <a:rect l="l" t="t" r="r" b="b"/>
            <a:pathLst>
              <a:path w="601980" h="461645">
                <a:moveTo>
                  <a:pt x="31245" y="0"/>
                </a:moveTo>
                <a:lnTo>
                  <a:pt x="25703" y="52081"/>
                </a:lnTo>
                <a:lnTo>
                  <a:pt x="20522" y="104270"/>
                </a:lnTo>
                <a:lnTo>
                  <a:pt x="15699" y="156563"/>
                </a:lnTo>
                <a:lnTo>
                  <a:pt x="11237" y="208959"/>
                </a:lnTo>
                <a:lnTo>
                  <a:pt x="7133" y="261457"/>
                </a:lnTo>
                <a:lnTo>
                  <a:pt x="3387" y="314055"/>
                </a:lnTo>
                <a:lnTo>
                  <a:pt x="0" y="366753"/>
                </a:lnTo>
                <a:lnTo>
                  <a:pt x="537826" y="461598"/>
                </a:lnTo>
                <a:lnTo>
                  <a:pt x="601458" y="100541"/>
                </a:lnTo>
                <a:lnTo>
                  <a:pt x="31245" y="0"/>
                </a:lnTo>
                <a:close/>
              </a:path>
            </a:pathLst>
          </a:custGeom>
          <a:solidFill>
            <a:srgbClr val="59827C">
              <a:alpha val="31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37DB1576-F146-4BC0-7B72-92BE4B5A4E53}"/>
              </a:ext>
            </a:extLst>
          </p:cNvPr>
          <p:cNvSpPr/>
          <p:nvPr userDrawn="1"/>
        </p:nvSpPr>
        <p:spPr>
          <a:xfrm>
            <a:off x="6746175" y="4482619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5">
                <a:moveTo>
                  <a:pt x="63694" y="0"/>
                </a:moveTo>
                <a:lnTo>
                  <a:pt x="0" y="361067"/>
                </a:lnTo>
                <a:lnTo>
                  <a:pt x="1838027" y="685162"/>
                </a:lnTo>
                <a:lnTo>
                  <a:pt x="1901659" y="324094"/>
                </a:lnTo>
                <a:lnTo>
                  <a:pt x="6369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11ECCC8A-1C68-C687-A5DF-1B7CBCCA98BB}"/>
              </a:ext>
            </a:extLst>
          </p:cNvPr>
          <p:cNvSpPr/>
          <p:nvPr userDrawn="1"/>
        </p:nvSpPr>
        <p:spPr>
          <a:xfrm>
            <a:off x="356600" y="3815920"/>
            <a:ext cx="228628" cy="216856"/>
          </a:xfrm>
          <a:custGeom>
            <a:avLst/>
            <a:gdLst/>
            <a:ahLst/>
            <a:cxnLst/>
            <a:rect l="l" t="t" r="r" b="b"/>
            <a:pathLst>
              <a:path w="476250" h="367029">
                <a:moveTo>
                  <a:pt x="475891" y="0"/>
                </a:moveTo>
                <a:lnTo>
                  <a:pt x="0" y="0"/>
                </a:lnTo>
                <a:lnTo>
                  <a:pt x="2894" y="52738"/>
                </a:lnTo>
                <a:lnTo>
                  <a:pt x="6161" y="105354"/>
                </a:lnTo>
                <a:lnTo>
                  <a:pt x="9797" y="157848"/>
                </a:lnTo>
                <a:lnTo>
                  <a:pt x="13797" y="210219"/>
                </a:lnTo>
                <a:lnTo>
                  <a:pt x="18154" y="262469"/>
                </a:lnTo>
                <a:lnTo>
                  <a:pt x="22866" y="314598"/>
                </a:lnTo>
                <a:lnTo>
                  <a:pt x="27925" y="366606"/>
                </a:lnTo>
                <a:lnTo>
                  <a:pt x="475954" y="366606"/>
                </a:lnTo>
                <a:lnTo>
                  <a:pt x="475891" y="0"/>
                </a:lnTo>
                <a:close/>
              </a:path>
            </a:pathLst>
          </a:custGeom>
          <a:solidFill>
            <a:srgbClr val="59827C">
              <a:alpha val="27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7E5A4CA7-7122-5A23-98B3-514A16BAE4E6}"/>
              </a:ext>
            </a:extLst>
          </p:cNvPr>
          <p:cNvSpPr/>
          <p:nvPr userDrawn="1"/>
        </p:nvSpPr>
        <p:spPr>
          <a:xfrm>
            <a:off x="6808737" y="3815892"/>
            <a:ext cx="896221" cy="216856"/>
          </a:xfrm>
          <a:custGeom>
            <a:avLst/>
            <a:gdLst/>
            <a:ahLst/>
            <a:cxnLst/>
            <a:rect l="l" t="t" r="r" b="b"/>
            <a:pathLst>
              <a:path w="1866900" h="367029">
                <a:moveTo>
                  <a:pt x="1866341" y="52"/>
                </a:moveTo>
                <a:lnTo>
                  <a:pt x="31" y="0"/>
                </a:lnTo>
                <a:lnTo>
                  <a:pt x="0" y="366648"/>
                </a:lnTo>
                <a:lnTo>
                  <a:pt x="1866372" y="366648"/>
                </a:lnTo>
                <a:lnTo>
                  <a:pt x="1866341" y="5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91213ACD-3ACC-65CD-408C-FE0F2D0C1E7D}"/>
              </a:ext>
            </a:extLst>
          </p:cNvPr>
          <p:cNvSpPr/>
          <p:nvPr userDrawn="1"/>
        </p:nvSpPr>
        <p:spPr>
          <a:xfrm>
            <a:off x="433408" y="4482617"/>
            <a:ext cx="214300" cy="250998"/>
          </a:xfrm>
          <a:custGeom>
            <a:avLst/>
            <a:gdLst/>
            <a:ahLst/>
            <a:cxnLst/>
            <a:rect l="l" t="t" r="r" b="b"/>
            <a:pathLst>
              <a:path w="446405" h="424815">
                <a:moveTo>
                  <a:pt x="382553" y="0"/>
                </a:moveTo>
                <a:lnTo>
                  <a:pt x="0" y="67463"/>
                </a:lnTo>
                <a:lnTo>
                  <a:pt x="11424" y="118902"/>
                </a:lnTo>
                <a:lnTo>
                  <a:pt x="23205" y="170191"/>
                </a:lnTo>
                <a:lnTo>
                  <a:pt x="35341" y="221329"/>
                </a:lnTo>
                <a:lnTo>
                  <a:pt x="47832" y="272315"/>
                </a:lnTo>
                <a:lnTo>
                  <a:pt x="60677" y="323147"/>
                </a:lnTo>
                <a:lnTo>
                  <a:pt x="73873" y="373824"/>
                </a:lnTo>
                <a:lnTo>
                  <a:pt x="87421" y="424343"/>
                </a:lnTo>
                <a:lnTo>
                  <a:pt x="446279" y="361067"/>
                </a:lnTo>
                <a:lnTo>
                  <a:pt x="382553" y="0"/>
                </a:lnTo>
                <a:close/>
              </a:path>
            </a:pathLst>
          </a:custGeom>
          <a:solidFill>
            <a:srgbClr val="59827C">
              <a:alpha val="24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7FAF1E40-99DE-2469-0060-D21668F480A8}"/>
              </a:ext>
            </a:extLst>
          </p:cNvPr>
          <p:cNvSpPr/>
          <p:nvPr userDrawn="1"/>
        </p:nvSpPr>
        <p:spPr>
          <a:xfrm>
            <a:off x="6746193" y="2961025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4">
                <a:moveTo>
                  <a:pt x="1837954" y="0"/>
                </a:moveTo>
                <a:lnTo>
                  <a:pt x="0" y="324032"/>
                </a:lnTo>
                <a:lnTo>
                  <a:pt x="63621" y="685099"/>
                </a:lnTo>
                <a:lnTo>
                  <a:pt x="1901648" y="361036"/>
                </a:lnTo>
                <a:lnTo>
                  <a:pt x="183795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87B90E71-2AAA-9BEA-60A1-DAFD1B6FEF19}"/>
              </a:ext>
            </a:extLst>
          </p:cNvPr>
          <p:cNvSpPr/>
          <p:nvPr userDrawn="1"/>
        </p:nvSpPr>
        <p:spPr>
          <a:xfrm>
            <a:off x="600933" y="5132358"/>
            <a:ext cx="202107" cy="263003"/>
          </a:xfrm>
          <a:custGeom>
            <a:avLst/>
            <a:gdLst/>
            <a:ahLst/>
            <a:cxnLst/>
            <a:rect l="l" t="t" r="r" b="b"/>
            <a:pathLst>
              <a:path w="421005" h="445134">
                <a:moveTo>
                  <a:pt x="295195" y="0"/>
                </a:moveTo>
                <a:lnTo>
                  <a:pt x="0" y="107462"/>
                </a:lnTo>
                <a:lnTo>
                  <a:pt x="19696" y="156198"/>
                </a:lnTo>
                <a:lnTo>
                  <a:pt x="39726" y="204762"/>
                </a:lnTo>
                <a:lnTo>
                  <a:pt x="60090" y="253150"/>
                </a:lnTo>
                <a:lnTo>
                  <a:pt x="80789" y="301357"/>
                </a:lnTo>
                <a:lnTo>
                  <a:pt x="101823" y="349378"/>
                </a:lnTo>
                <a:lnTo>
                  <a:pt x="123191" y="397209"/>
                </a:lnTo>
                <a:lnTo>
                  <a:pt x="144896" y="444845"/>
                </a:lnTo>
                <a:lnTo>
                  <a:pt x="420594" y="344534"/>
                </a:lnTo>
                <a:lnTo>
                  <a:pt x="295195" y="0"/>
                </a:lnTo>
                <a:close/>
              </a:path>
            </a:pathLst>
          </a:custGeom>
          <a:solidFill>
            <a:srgbClr val="59827C">
              <a:alpha val="20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B851A1B3-56D6-8750-B426-BA88DB45B2A5}"/>
              </a:ext>
            </a:extLst>
          </p:cNvPr>
          <p:cNvSpPr/>
          <p:nvPr userDrawn="1"/>
        </p:nvSpPr>
        <p:spPr>
          <a:xfrm>
            <a:off x="6590982" y="2135386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753768" y="0"/>
                </a:moveTo>
                <a:lnTo>
                  <a:pt x="0" y="638273"/>
                </a:lnTo>
                <a:lnTo>
                  <a:pt x="125367" y="982807"/>
                </a:lnTo>
                <a:lnTo>
                  <a:pt x="1879199" y="344502"/>
                </a:lnTo>
                <a:lnTo>
                  <a:pt x="1753768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61249D02-9BF2-90B1-77B0-3C1C39A7F4C8}"/>
              </a:ext>
            </a:extLst>
          </p:cNvPr>
          <p:cNvSpPr/>
          <p:nvPr userDrawn="1"/>
        </p:nvSpPr>
        <p:spPr>
          <a:xfrm>
            <a:off x="853541" y="5745403"/>
            <a:ext cx="192657" cy="257001"/>
          </a:xfrm>
          <a:custGeom>
            <a:avLst/>
            <a:gdLst/>
            <a:ahLst/>
            <a:cxnLst/>
            <a:rect l="l" t="t" r="r" b="b"/>
            <a:pathLst>
              <a:path w="401319" h="434975">
                <a:moveTo>
                  <a:pt x="217543" y="0"/>
                </a:moveTo>
                <a:lnTo>
                  <a:pt x="0" y="125566"/>
                </a:lnTo>
                <a:lnTo>
                  <a:pt x="27300" y="170390"/>
                </a:lnTo>
                <a:lnTo>
                  <a:pt x="54910" y="215001"/>
                </a:lnTo>
                <a:lnTo>
                  <a:pt x="82829" y="259399"/>
                </a:lnTo>
                <a:lnTo>
                  <a:pt x="111058" y="303584"/>
                </a:lnTo>
                <a:lnTo>
                  <a:pt x="139595" y="347556"/>
                </a:lnTo>
                <a:lnTo>
                  <a:pt x="168441" y="391313"/>
                </a:lnTo>
                <a:lnTo>
                  <a:pt x="197596" y="434855"/>
                </a:lnTo>
                <a:lnTo>
                  <a:pt x="400877" y="317456"/>
                </a:lnTo>
                <a:lnTo>
                  <a:pt x="217543" y="0"/>
                </a:lnTo>
                <a:close/>
              </a:path>
            </a:pathLst>
          </a:custGeom>
          <a:solidFill>
            <a:srgbClr val="59827C">
              <a:alpha val="174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EC3B1D3F-5A88-BEA4-18B2-D83F9E137E92}"/>
              </a:ext>
            </a:extLst>
          </p:cNvPr>
          <p:cNvSpPr/>
          <p:nvPr userDrawn="1"/>
        </p:nvSpPr>
        <p:spPr>
          <a:xfrm>
            <a:off x="1180980" y="6303099"/>
            <a:ext cx="188694" cy="240118"/>
          </a:xfrm>
          <a:custGeom>
            <a:avLst/>
            <a:gdLst/>
            <a:ahLst/>
            <a:cxnLst/>
            <a:rect l="l" t="t" r="r" b="b"/>
            <a:pathLst>
              <a:path w="393064" h="406400">
                <a:moveTo>
                  <a:pt x="157366" y="0"/>
                </a:moveTo>
                <a:lnTo>
                  <a:pt x="0" y="132006"/>
                </a:lnTo>
                <a:lnTo>
                  <a:pt x="33969" y="171892"/>
                </a:lnTo>
                <a:lnTo>
                  <a:pt x="68221" y="211540"/>
                </a:lnTo>
                <a:lnTo>
                  <a:pt x="102753" y="250948"/>
                </a:lnTo>
                <a:lnTo>
                  <a:pt x="137561" y="290119"/>
                </a:lnTo>
                <a:lnTo>
                  <a:pt x="172643" y="329052"/>
                </a:lnTo>
                <a:lnTo>
                  <a:pt x="207996" y="367748"/>
                </a:lnTo>
                <a:lnTo>
                  <a:pt x="243615" y="406207"/>
                </a:lnTo>
                <a:lnTo>
                  <a:pt x="393066" y="280808"/>
                </a:lnTo>
                <a:lnTo>
                  <a:pt x="157366" y="0"/>
                </a:lnTo>
                <a:close/>
              </a:path>
            </a:pathLst>
          </a:custGeom>
          <a:solidFill>
            <a:srgbClr val="59827C">
              <a:alpha val="13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557BE07C-1719-E98D-FD47-5ACED98CD14D}"/>
              </a:ext>
            </a:extLst>
          </p:cNvPr>
          <p:cNvSpPr/>
          <p:nvPr userDrawn="1"/>
        </p:nvSpPr>
        <p:spPr>
          <a:xfrm>
            <a:off x="5629746" y="87995"/>
            <a:ext cx="1582104" cy="2015113"/>
          </a:xfrm>
          <a:custGeom>
            <a:avLst/>
            <a:gdLst/>
            <a:ahLst/>
            <a:cxnLst/>
            <a:rect l="l" t="t" r="r" b="b"/>
            <a:pathLst>
              <a:path w="3295650" h="3410585">
                <a:moveTo>
                  <a:pt x="1480515" y="215303"/>
                </a:moveTo>
                <a:lnTo>
                  <a:pt x="1223873" y="0"/>
                </a:lnTo>
                <a:lnTo>
                  <a:pt x="1182560" y="0"/>
                </a:lnTo>
                <a:lnTo>
                  <a:pt x="0" y="1409319"/>
                </a:lnTo>
                <a:lnTo>
                  <a:pt x="280784" y="1644992"/>
                </a:lnTo>
                <a:lnTo>
                  <a:pt x="1480515" y="215303"/>
                </a:lnTo>
                <a:close/>
              </a:path>
              <a:path w="3295650" h="3410585">
                <a:moveTo>
                  <a:pt x="2486939" y="1266913"/>
                </a:moveTo>
                <a:lnTo>
                  <a:pt x="2251240" y="986078"/>
                </a:lnTo>
                <a:lnTo>
                  <a:pt x="821575" y="2185682"/>
                </a:lnTo>
                <a:lnTo>
                  <a:pt x="1057173" y="2466568"/>
                </a:lnTo>
                <a:lnTo>
                  <a:pt x="2486939" y="1266913"/>
                </a:lnTo>
                <a:close/>
              </a:path>
              <a:path w="3295650" h="3410585">
                <a:moveTo>
                  <a:pt x="3295459" y="2477312"/>
                </a:moveTo>
                <a:lnTo>
                  <a:pt x="3112135" y="2159825"/>
                </a:lnTo>
                <a:lnTo>
                  <a:pt x="1495831" y="3092945"/>
                </a:lnTo>
                <a:lnTo>
                  <a:pt x="1679105" y="3410458"/>
                </a:lnTo>
                <a:lnTo>
                  <a:pt x="3295459" y="247731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53BFF079-9D3B-99F7-0650-6196303D585C}"/>
              </a:ext>
            </a:extLst>
          </p:cNvPr>
          <p:cNvSpPr/>
          <p:nvPr userDrawn="1"/>
        </p:nvSpPr>
        <p:spPr>
          <a:xfrm>
            <a:off x="5176618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877919" y="0"/>
                </a:moveTo>
                <a:lnTo>
                  <a:pt x="454601" y="0"/>
                </a:lnTo>
                <a:lnTo>
                  <a:pt x="0" y="787387"/>
                </a:lnTo>
                <a:lnTo>
                  <a:pt x="317435" y="970732"/>
                </a:lnTo>
                <a:lnTo>
                  <a:pt x="877919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9A565A99-68B1-90D1-B727-DFCC1B8D01DF}"/>
              </a:ext>
            </a:extLst>
          </p:cNvPr>
          <p:cNvSpPr/>
          <p:nvPr userDrawn="1"/>
        </p:nvSpPr>
        <p:spPr>
          <a:xfrm>
            <a:off x="467851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5" h="464820">
                <a:moveTo>
                  <a:pt x="513437" y="0"/>
                </a:moveTo>
                <a:lnTo>
                  <a:pt x="123316" y="0"/>
                </a:lnTo>
                <a:lnTo>
                  <a:pt x="0" y="338812"/>
                </a:lnTo>
                <a:lnTo>
                  <a:pt x="344439" y="464264"/>
                </a:lnTo>
                <a:lnTo>
                  <a:pt x="513437" y="0"/>
                </a:lnTo>
                <a:close/>
              </a:path>
            </a:pathLst>
          </a:custGeom>
          <a:solidFill>
            <a:srgbClr val="59827C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23B2750B-4C82-1A54-C2FD-79070F59CBD6}"/>
              </a:ext>
            </a:extLst>
          </p:cNvPr>
          <p:cNvSpPr/>
          <p:nvPr userDrawn="1"/>
        </p:nvSpPr>
        <p:spPr>
          <a:xfrm>
            <a:off x="4150591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85863" y="0"/>
                </a:moveTo>
                <a:lnTo>
                  <a:pt x="13619" y="0"/>
                </a:lnTo>
                <a:lnTo>
                  <a:pt x="0" y="77235"/>
                </a:lnTo>
                <a:lnTo>
                  <a:pt x="361004" y="140961"/>
                </a:lnTo>
                <a:lnTo>
                  <a:pt x="385863" y="0"/>
                </a:lnTo>
                <a:close/>
              </a:path>
            </a:pathLst>
          </a:custGeom>
          <a:solidFill>
            <a:srgbClr val="59827C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991F78A6-5622-CFCE-9B00-833DD6B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0" name="Pladsholder til indhold 2">
            <a:extLst>
              <a:ext uri="{FF2B5EF4-FFF2-40B4-BE49-F238E27FC236}">
                <a16:creationId xmlns:a16="http://schemas.microsoft.com/office/drawing/2014/main" id="{F3BCD0FA-3922-31E2-10B9-10FCD6A5D0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441127" indent="-147042"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38383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150000"/>
              <a:defRPr sz="1625"/>
            </a:lvl1pPr>
            <a:lvl2pPr>
              <a:buClr>
                <a:schemeClr val="accent3"/>
              </a:buClr>
              <a:buSzPct val="150000"/>
              <a:defRPr sz="1463"/>
            </a:lvl2pPr>
            <a:lvl3pPr>
              <a:buClr>
                <a:schemeClr val="accent3"/>
              </a:buClr>
              <a:buSzPct val="150000"/>
              <a:defRPr sz="1300"/>
            </a:lvl3pPr>
            <a:lvl4pPr>
              <a:buClr>
                <a:schemeClr val="accent3"/>
              </a:buClr>
              <a:buSzPct val="150000"/>
              <a:defRPr sz="1138"/>
            </a:lvl4pPr>
            <a:lvl5pPr>
              <a:buClr>
                <a:schemeClr val="accent3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ladsholder til billede 6" descr="Et billede, der indeholder gammel, snavset&#10;&#10;Automatisk genereret beskrivelse">
            <a:extLst>
              <a:ext uri="{FF2B5EF4-FFF2-40B4-BE49-F238E27FC236}">
                <a16:creationId xmlns:a16="http://schemas.microsoft.com/office/drawing/2014/main" id="{9BCDD37B-ECAD-D0E5-378A-04D0CF12F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0" r="20938"/>
          <a:stretch/>
        </p:blipFill>
        <p:spPr>
          <a:xfrm>
            <a:off x="0" y="0"/>
            <a:ext cx="4394498" cy="68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62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Aahus 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by&#10;&#10;Automatisk genereret beskrivelse">
            <a:extLst>
              <a:ext uri="{FF2B5EF4-FFF2-40B4-BE49-F238E27FC236}">
                <a16:creationId xmlns:a16="http://schemas.microsoft.com/office/drawing/2014/main" id="{27863FC3-CA40-9453-B7AC-2EF09E453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2" r="11782"/>
          <a:stretch/>
        </p:blipFill>
        <p:spPr>
          <a:xfrm>
            <a:off x="0" y="-30162"/>
            <a:ext cx="439449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40211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lide m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 descr="Et billede, der indeholder bygning, udendørs, scene, vej&#10;&#10;Automatisk genereret beskrivelse">
            <a:extLst>
              <a:ext uri="{FF2B5EF4-FFF2-40B4-BE49-F238E27FC236}">
                <a16:creationId xmlns:a16="http://schemas.microsoft.com/office/drawing/2014/main" id="{8E9A2A80-79E9-FDEC-03A3-E84CFED12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1" r="30685"/>
          <a:stretch/>
        </p:blipFill>
        <p:spPr>
          <a:xfrm>
            <a:off x="0" y="0"/>
            <a:ext cx="4394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0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regnb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Pladsholder til billede 5" descr="Et billede, der indeholder lys, mørk, nat, laser&#10;&#10;Automatisk genereret beskrivelse">
            <a:extLst>
              <a:ext uri="{FF2B5EF4-FFF2-40B4-BE49-F238E27FC236}">
                <a16:creationId xmlns:a16="http://schemas.microsoft.com/office/drawing/2014/main" id="{0B11B466-7D3E-C602-9AEE-0B3C74D4A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2" r="20302"/>
          <a:stretch>
            <a:fillRect/>
          </a:stretch>
        </p:blipFill>
        <p:spPr>
          <a:xfrm>
            <a:off x="0" y="1"/>
            <a:ext cx="4394497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6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l nyt afsni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974DBB69-54B9-43B4-BEB7-76513874F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6669095E-B432-437A-AAC7-DAE2D0F55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A35498BC-93ED-B6D0-5458-4BE3499F4C3A}"/>
              </a:ext>
            </a:extLst>
          </p:cNvPr>
          <p:cNvPicPr/>
          <p:nvPr userDrawn="1"/>
        </p:nvPicPr>
        <p:blipFill rotWithShape="1">
          <a:blip r:embed="rId2" cstate="print"/>
          <a:srcRect l="7466" r="19343" b="16691"/>
          <a:stretch/>
        </p:blipFill>
        <p:spPr>
          <a:xfrm>
            <a:off x="0" y="2278424"/>
            <a:ext cx="9906000" cy="45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li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32D8AF8-A0F5-4BFA-BC39-F3FA126B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956F8C-F7DB-4D6B-8585-0B1E78C9C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38701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>
            <a:extLst>
              <a:ext uri="{FF2B5EF4-FFF2-40B4-BE49-F238E27FC236}">
                <a16:creationId xmlns:a16="http://schemas.microsoft.com/office/drawing/2014/main" id="{B8C85AA9-5712-895B-1116-2AB1C6273FA8}"/>
              </a:ext>
            </a:extLst>
          </p:cNvPr>
          <p:cNvPicPr/>
          <p:nvPr userDrawn="1"/>
        </p:nvPicPr>
        <p:blipFill rotWithShape="1">
          <a:blip r:embed="rId2" cstate="print"/>
          <a:srcRect t="5263" r="23205"/>
          <a:stretch/>
        </p:blipFill>
        <p:spPr>
          <a:xfrm>
            <a:off x="-121331" y="3130826"/>
            <a:ext cx="10027331" cy="4372748"/>
          </a:xfrm>
          <a:prstGeom prst="rect">
            <a:avLst/>
          </a:prstGeom>
        </p:spPr>
      </p:pic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1C1444C9-8D66-AD0A-8623-0373754FC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F33A7346-1BAB-F859-BE9F-037741CC82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</p:spTree>
    <p:extLst>
      <p:ext uri="{BB962C8B-B14F-4D97-AF65-F5344CB8AC3E}">
        <p14:creationId xmlns:p14="http://schemas.microsoft.com/office/powerpoint/2010/main" val="1248388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10">
            <a:extLst>
              <a:ext uri="{FF2B5EF4-FFF2-40B4-BE49-F238E27FC236}">
                <a16:creationId xmlns:a16="http://schemas.microsoft.com/office/drawing/2014/main" id="{64D7F874-B82F-C734-8355-A514DBD48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-7411" y="-7101"/>
            <a:ext cx="9906000" cy="685800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2F04D003-B763-4BA4-90DD-A984E654E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3B6EDB-2F86-4C65-A059-B571A7F28E8E}"/>
              </a:ext>
            </a:extLst>
          </p:cNvPr>
          <p:cNvSpPr/>
          <p:nvPr userDrawn="1"/>
        </p:nvSpPr>
        <p:spPr>
          <a:xfrm>
            <a:off x="-7410" y="7101"/>
            <a:ext cx="9913410" cy="6858000"/>
          </a:xfrm>
          <a:prstGeom prst="rect">
            <a:avLst/>
          </a:prstGeom>
          <a:solidFill>
            <a:srgbClr val="59827C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FA53697-0426-4309-912F-9C09713EF3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419" y="2415397"/>
            <a:ext cx="5684341" cy="2428857"/>
          </a:xfrm>
        </p:spPr>
        <p:txBody>
          <a:bodyPr>
            <a:normAutofit/>
          </a:bodyPr>
          <a:lstStyle>
            <a:lvl1pPr marL="0" indent="0">
              <a:buNone/>
              <a:defRPr sz="39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citat eller kort tekst</a:t>
            </a:r>
          </a:p>
        </p:txBody>
      </p:sp>
      <p:pic>
        <p:nvPicPr>
          <p:cNvPr id="5" name="Billede 4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3F82AD74-88C3-7D02-0369-5C0C1FA1C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84" b="12764"/>
          <a:stretch/>
        </p:blipFill>
        <p:spPr>
          <a:xfrm>
            <a:off x="8153606" y="6190267"/>
            <a:ext cx="1752394" cy="67483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8A461E97-2ADD-4A8B-D690-DFC927DAAA99}"/>
              </a:ext>
            </a:extLst>
          </p:cNvPr>
          <p:cNvCxnSpPr>
            <a:cxnSpLocks/>
          </p:cNvCxnSpPr>
          <p:nvPr userDrawn="1"/>
        </p:nvCxnSpPr>
        <p:spPr>
          <a:xfrm>
            <a:off x="0" y="6848476"/>
            <a:ext cx="9906000" cy="1"/>
          </a:xfrm>
          <a:prstGeom prst="line">
            <a:avLst/>
          </a:prstGeom>
          <a:ln w="57150">
            <a:solidFill>
              <a:srgbClr val="5F3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60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591FB70-C878-00B2-244E-832BB3F2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9" r="2286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F8DCFE5-6A8F-4098-B7D5-63809E306BCB}"/>
              </a:ext>
            </a:extLst>
          </p:cNvPr>
          <p:cNvSpPr/>
          <p:nvPr userDrawn="1"/>
        </p:nvSpPr>
        <p:spPr>
          <a:xfrm flipH="1"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  <a:gs pos="70000">
                <a:schemeClr val="accent2">
                  <a:alpha val="25000"/>
                </a:schemeClr>
              </a:gs>
              <a:gs pos="35000">
                <a:schemeClr val="accent2">
                  <a:alpha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FA8F9F-6A36-4001-962B-F22A75DC4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72416" y="417006"/>
            <a:ext cx="4238427" cy="73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76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0F286-0C89-A630-A87A-20ECC96F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EA0FF8-384B-2C30-2533-EB1E3D651C01}"/>
              </a:ext>
            </a:extLst>
          </p:cNvPr>
          <p:cNvSpPr/>
          <p:nvPr userDrawn="1"/>
        </p:nvSpPr>
        <p:spPr>
          <a:xfrm>
            <a:off x="0" y="5585460"/>
            <a:ext cx="1001268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</p:spTree>
    <p:extLst>
      <p:ext uri="{BB962C8B-B14F-4D97-AF65-F5344CB8AC3E}">
        <p14:creationId xmlns:p14="http://schemas.microsoft.com/office/powerpoint/2010/main" val="614935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6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6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367691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>
              <a:defRPr/>
            </a:pPr>
            <a:endParaRPr lang="da-DK" sz="1463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>
              <a:defRPr/>
            </a:pPr>
            <a:fld id="{1D8BD707-D9CF-40AE-B4C6-C98DA3205C09}" type="datetimeFigureOut">
              <a:rPr lang="en-US" sz="1463" smtClean="0">
                <a:solidFill>
                  <a:srgbClr val="333333">
                    <a:tint val="75000"/>
                  </a:srgbClr>
                </a:solidFill>
              </a:rPr>
              <a:pPr defTabSz="742950">
                <a:defRPr/>
              </a:pPr>
              <a:t>10/18/2024</a:t>
            </a:fld>
            <a:endParaRPr lang="en-US" sz="1463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>
              <a:defRPr/>
            </a:pPr>
            <a:fld id="{B6F15528-21DE-4FAA-801E-634DDDAF4B2B}" type="slidenum">
              <a:rPr lang="da-DK" sz="1463" smtClean="0">
                <a:solidFill>
                  <a:srgbClr val="333333">
                    <a:tint val="75000"/>
                  </a:srgbClr>
                </a:solidFill>
              </a:rPr>
              <a:pPr defTabSz="742950">
                <a:defRPr/>
              </a:pPr>
              <a:t>‹nr.›</a:t>
            </a:fld>
            <a:endParaRPr lang="da-DK" sz="1463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6">
            <a:extLst>
              <a:ext uri="{FF2B5EF4-FFF2-40B4-BE49-F238E27FC236}">
                <a16:creationId xmlns:a16="http://schemas.microsoft.com/office/drawing/2014/main" id="{C0DC6B3B-0009-E5F7-FF7A-40B7B46538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94498" cy="682783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08905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17A1-C4E2-8BFB-50BE-2FB0ABC7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4" y="3836177"/>
            <a:ext cx="5840491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F80B73-53B4-BDE5-A7B3-12F355581A51}"/>
              </a:ext>
            </a:extLst>
          </p:cNvPr>
          <p:cNvSpPr txBox="1">
            <a:spLocks/>
          </p:cNvSpPr>
          <p:nvPr userDrawn="1"/>
        </p:nvSpPr>
        <p:spPr>
          <a:xfrm>
            <a:off x="897409" y="3219611"/>
            <a:ext cx="7035702" cy="450071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(Overskrifter)"/>
                <a:ea typeface="+mj-ea"/>
                <a:cs typeface="+mj-cs"/>
              </a:defRPr>
            </a:lvl1pPr>
          </a:lstStyle>
          <a:p>
            <a:endParaRPr lang="da-DK" sz="2600">
              <a:latin typeface="Arial Black" panose="020B0A040201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E1CDFEA-8C67-97E7-B372-F6905B1432B4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0DD4B13C-6420-3FD1-C195-7F748214C6A9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A56BAEC9-4D57-29DE-2284-0730B08852CE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7360FA0-FA52-463C-215C-83AE967EF50E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BC49432-36FE-9325-D76F-DBE44AD66EF0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7F4A7724-5D16-FDEE-F5A6-6EBB40A3F229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0D847799-BC34-34CC-B16A-8A1920A1A651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6ADB97AE-BF62-8F38-A2F4-07C49B22C5D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4B2E7CC-C568-ECDC-95EC-D76AD552DA2E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A92A093-8B5D-F9AC-C660-4F0788754401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18E860E-57A7-DD27-57C4-DEE559DF0ACA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335BA54-7479-E959-C65C-47AA779555E0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EF8233A5-E12D-3368-B511-5ECE917AECA9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1B9CF2F-912C-0BB0-EDD6-4C45DFEAC043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D5E5C36-28FE-6E28-E78C-B98ECBABCEBA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6448620-A7D8-B820-ABD5-0188A3025DD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173D18FA-BF56-9267-A9D5-3724BFE5CBE3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C06731-D3D9-7182-2DEB-7BEA89B1A289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A52788FA-B6AE-21C1-C69A-0AD46EDA2ED0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21B677AD-D0ED-65BB-EA63-09D7712C987F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D909FB10-235D-7191-BEBD-8059D70C2E6E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AC2F677-EC28-6991-CF1B-93C9154B3B6C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9EE909B3-6AEF-F4E9-935B-2CF83ABF8C66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0EE38137-6858-7862-274A-A7B0092A1BC4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CB5CC3E1-F944-BB71-512D-6888F4574E87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CE19EE2C-D16C-E0E2-14E3-C50AB6D65680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4BC8AA9-86D1-42FE-625F-42381513D4B2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C98B474-D06A-D96E-1E55-FD9B5AE9FAE8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</p:spTree>
    <p:extLst>
      <p:ext uri="{BB962C8B-B14F-4D97-AF65-F5344CB8AC3E}">
        <p14:creationId xmlns:p14="http://schemas.microsoft.com/office/powerpoint/2010/main" val="109567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6"/>
            <a:ext cx="9905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45F300F-A76A-6F82-37DA-60978588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75" y="4354088"/>
            <a:ext cx="8543925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707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1"/>
            <a:ext cx="9905998" cy="6870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F53C96-C41B-A346-AF74-77457DD3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2" y="2544668"/>
            <a:ext cx="2866500" cy="2598833"/>
          </a:xfrm>
        </p:spPr>
        <p:txBody>
          <a:bodyPr anchor="t"/>
          <a:lstStyle>
            <a:lvl1pPr algn="l">
              <a:defRPr/>
            </a:lvl1pPr>
          </a:lstStyle>
          <a:p>
            <a:endParaRPr lang="da-DK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B3EEA536-280B-DA64-C7E5-BCC1ECAFA080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FFF2999-5122-46EF-DBC7-F59D7CCC90F0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897BB71B-669A-B927-92B1-6A70492FBAC8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13366C8-5DF6-6BBC-158C-B52793F26FF5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5F011CF-DC2B-0D2E-52C9-7EBE06606FB5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4261C492-7D6F-0069-1798-9A57785999F5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F403F660-A57A-2E61-99B1-F749AD5CC01A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163849B7-016D-BA5E-0CE2-8F78FFA0233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5F60B7A8-EA6C-1081-07B9-F9A9420AFA62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4F437FF-B12B-62F7-E181-48931F8B215B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6E175EE-9A64-AD8A-CD3C-431EE21152DD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F12B356-65BF-2621-C26D-8FB0FF055177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1026CE66-3801-4459-0895-A5126E1512FA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5AE67986-899E-AE80-68E9-9C79911F5E97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D091BA1E-3FEC-9ABE-5EA8-B0A0CE3EEABB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E0849F0C-B0D8-DEC2-A7CE-F5C7184C7E3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27FF33B-8B60-E17D-B145-D49DFA45E890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26EC3A71-3D04-FFA5-CE74-6DB004A0786D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9C368AA4-8CFB-B40C-4B40-15CF16E453DC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1F5010AA-B0E0-9F12-0C0E-919E97237E85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D8B799A-F8A8-A506-6467-076C69FE300A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3B95FCD-4734-7117-6BF6-AE5BD3506D3E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8F6204A-EDE8-B079-052F-8533863E0F63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F4FEB525-CE79-CCB2-3107-38D5E7BEA32A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0C9B1409-244D-DD96-08F4-723FA250827F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6997A457-1ADC-C717-5B9E-F734CBBC3EE1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0EAF1FCD-53AB-4777-031E-5F2CAF614EBC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84585A3-5A57-8A90-ADF9-CECCA245718D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863E8821-8491-F7BA-CA78-ED236E67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AA690306-07B1-87D0-099D-3F60E61E6C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5045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D92973-3849-43F6-898B-4B895FF8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0" y="447675"/>
            <a:ext cx="8543925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CFB7CF-875E-4071-8044-D2F52235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60" y="1243467"/>
            <a:ext cx="8543925" cy="504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DEC85CB6-2FB4-91AA-6C8B-B52462688086}"/>
              </a:ext>
            </a:extLst>
          </p:cNvPr>
          <p:cNvPicPr/>
          <p:nvPr userDrawn="1"/>
        </p:nvPicPr>
        <p:blipFill rotWithShape="1">
          <a:blip r:embed="rId21" cstate="print"/>
          <a:srcRect t="14297" r="23205"/>
          <a:stretch/>
        </p:blipFill>
        <p:spPr>
          <a:xfrm>
            <a:off x="8094698" y="6226693"/>
            <a:ext cx="1825974" cy="720345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AA2323F-CF3A-F14F-F273-86418783950D}"/>
              </a:ext>
            </a:extLst>
          </p:cNvPr>
          <p:cNvCxnSpPr>
            <a:cxnSpLocks/>
          </p:cNvCxnSpPr>
          <p:nvPr userDrawn="1"/>
        </p:nvCxnSpPr>
        <p:spPr>
          <a:xfrm>
            <a:off x="382" y="6858002"/>
            <a:ext cx="9651139" cy="1"/>
          </a:xfrm>
          <a:prstGeom prst="line">
            <a:avLst/>
          </a:prstGeom>
          <a:noFill/>
          <a:ln w="57150" cap="flat" cmpd="sng" algn="ctr">
            <a:solidFill>
              <a:srgbClr val="59827C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731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2" r:id="rId19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 black(Overskrifter)"/>
          <a:ea typeface="+mj-ea"/>
          <a:cs typeface="+mj-cs"/>
        </a:defRPr>
      </a:lvl1pPr>
    </p:titleStyle>
    <p:bodyStyle>
      <a:lvl1pPr marL="147042" indent="-147042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41127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580430" indent="-139303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7472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tabLst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5"/>
            <a:ext cx="4002763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2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1"/>
            <a:ext cx="316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80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D92973-3849-43F6-898B-4B895FF8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0" y="447675"/>
            <a:ext cx="8543925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CFB7CF-875E-4071-8044-D2F52235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60" y="1243467"/>
            <a:ext cx="8543925" cy="504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DEC85CB6-2FB4-91AA-6C8B-B52462688086}"/>
              </a:ext>
            </a:extLst>
          </p:cNvPr>
          <p:cNvPicPr/>
          <p:nvPr userDrawn="1"/>
        </p:nvPicPr>
        <p:blipFill rotWithShape="1">
          <a:blip r:embed="rId22" cstate="print"/>
          <a:srcRect t="14297" r="23205"/>
          <a:stretch/>
        </p:blipFill>
        <p:spPr>
          <a:xfrm>
            <a:off x="8094698" y="6226693"/>
            <a:ext cx="1825974" cy="720345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AA2323F-CF3A-F14F-F273-86418783950D}"/>
              </a:ext>
            </a:extLst>
          </p:cNvPr>
          <p:cNvCxnSpPr>
            <a:cxnSpLocks/>
          </p:cNvCxnSpPr>
          <p:nvPr userDrawn="1"/>
        </p:nvCxnSpPr>
        <p:spPr>
          <a:xfrm>
            <a:off x="382" y="6858002"/>
            <a:ext cx="9651139" cy="1"/>
          </a:xfrm>
          <a:prstGeom prst="line">
            <a:avLst/>
          </a:prstGeom>
          <a:noFill/>
          <a:ln w="57150" cap="flat" cmpd="sng" algn="ctr">
            <a:solidFill>
              <a:srgbClr val="59827C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328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 black(Overskrifter)"/>
          <a:ea typeface="+mj-ea"/>
          <a:cs typeface="+mj-cs"/>
        </a:defRPr>
      </a:lvl1pPr>
    </p:titleStyle>
    <p:bodyStyle>
      <a:lvl1pPr marL="147042" indent="-147042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41127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580430" indent="-139303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7472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tabLst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delseskom.dk/publikation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62351B2-4CBC-CDEA-ED44-9DE2E60A383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708" y="1335465"/>
            <a:ext cx="8192433" cy="799702"/>
          </a:xfrm>
        </p:spPr>
        <p:txBody>
          <a:bodyPr vert="horz" lIns="74295" tIns="37148" rIns="74295" bIns="37148" rtlCol="0" anchor="t">
            <a:noAutofit/>
          </a:bodyPr>
          <a:lstStyle/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Nye veje </a:t>
            </a:r>
          </a:p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i ledelse</a:t>
            </a:r>
          </a:p>
        </p:txBody>
      </p:sp>
      <p:pic>
        <p:nvPicPr>
          <p:cNvPr id="2" name="Billede 1" descr="Et billede, der indeholder Font/skrifttype, Grafik, diagram, design&#10;&#10;Automatisk genereret beskrivelse">
            <a:extLst>
              <a:ext uri="{FF2B5EF4-FFF2-40B4-BE49-F238E27FC236}">
                <a16:creationId xmlns:a16="http://schemas.microsoft.com/office/drawing/2014/main" id="{591D2A56-2838-41B3-0F68-856298568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11" y="1998486"/>
            <a:ext cx="4846060" cy="3699124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EAA2DC30-6BD8-3891-7403-692FC6FC5871}"/>
              </a:ext>
            </a:extLst>
          </p:cNvPr>
          <p:cNvSpPr txBox="1">
            <a:spLocks/>
          </p:cNvSpPr>
          <p:nvPr/>
        </p:nvSpPr>
        <p:spPr>
          <a:xfrm>
            <a:off x="467473" y="2875239"/>
            <a:ext cx="5650859" cy="1068915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 dirty="0">
                <a:solidFill>
                  <a:srgbClr val="FFFFFF"/>
                </a:solidFill>
              </a:rPr>
            </a:br>
            <a:r>
              <a:rPr lang="da-DK" sz="1840" kern="0" spc="-4" dirty="0">
                <a:solidFill>
                  <a:srgbClr val="FF9F83"/>
                </a:solidFill>
              </a:rPr>
              <a:t>Mellemrumsaktivitet</a:t>
            </a:r>
          </a:p>
          <a:p>
            <a:pPr marL="4980" marR="1992" defTabSz="168279">
              <a:spcBef>
                <a:spcPts val="37"/>
              </a:spcBef>
              <a:defRPr/>
            </a:pPr>
            <a:r>
              <a:rPr lang="da-DK" sz="1840" kern="0" spc="-4" dirty="0">
                <a:solidFill>
                  <a:srgbClr val="FF9F83"/>
                </a:solidFill>
              </a:rPr>
              <a:t>indtil vi ses igen d. 14. november 2024</a:t>
            </a:r>
            <a:endParaRPr lang="da-DK" sz="1840" kern="0" dirty="0"/>
          </a:p>
        </p:txBody>
      </p:sp>
    </p:spTree>
    <p:extLst>
      <p:ext uri="{BB962C8B-B14F-4D97-AF65-F5344CB8AC3E}">
        <p14:creationId xmlns:p14="http://schemas.microsoft.com/office/powerpoint/2010/main" val="261484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F229-C4D5-DCC6-7C43-9CC680F1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Vi gør halvlegene til spilletid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1C1B7B-9823-066E-DADF-BD52217AE01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chemeClr val="accent3"/>
                </a:solidFill>
              </a:rPr>
              <a:t>Vi skal </a:t>
            </a:r>
            <a:r>
              <a:rPr lang="da-DK" sz="2000">
                <a:solidFill>
                  <a:srgbClr val="FF9F83"/>
                </a:solidFill>
              </a:rPr>
              <a:t>flytte os sammen</a:t>
            </a:r>
            <a:r>
              <a:rPr lang="da-DK" sz="2000">
                <a:solidFill>
                  <a:schemeClr val="accent3"/>
                </a:solidFill>
              </a:rPr>
              <a:t> hen over de kommende 2 år.</a:t>
            </a:r>
          </a:p>
          <a:p>
            <a:pPr marL="0" indent="0">
              <a:buNone/>
            </a:pPr>
            <a:endParaRPr lang="da-DK" sz="200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chemeClr val="accent3"/>
                </a:solidFill>
              </a:rPr>
              <a:t>Derfor binder vi forløbet sammen via forskellige </a:t>
            </a:r>
            <a:r>
              <a:rPr lang="da-DK" sz="2000">
                <a:solidFill>
                  <a:srgbClr val="FF9F83"/>
                </a:solidFill>
              </a:rPr>
              <a:t>mellemrumsaktiviteter</a:t>
            </a:r>
            <a:r>
              <a:rPr lang="da-DK" sz="2000">
                <a:solidFill>
                  <a:schemeClr val="accent3"/>
                </a:solidFill>
              </a:rPr>
              <a:t> mellem seminarerne.</a:t>
            </a:r>
          </a:p>
          <a:p>
            <a:pPr marL="0" indent="0">
              <a:buNone/>
            </a:pPr>
            <a:endParaRPr lang="da-DK" sz="200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chemeClr val="accent3"/>
                </a:solidFill>
              </a:rPr>
              <a:t>Vi samler løbende vores </a:t>
            </a:r>
            <a:r>
              <a:rPr lang="da-DK" sz="2000">
                <a:solidFill>
                  <a:srgbClr val="FF9F83"/>
                </a:solidFill>
              </a:rPr>
              <a:t>læring</a:t>
            </a:r>
            <a:r>
              <a:rPr lang="da-DK" sz="2000">
                <a:solidFill>
                  <a:schemeClr val="accent3"/>
                </a:solidFill>
              </a:rPr>
              <a:t> op og </a:t>
            </a:r>
            <a:r>
              <a:rPr lang="da-DK" sz="2000">
                <a:solidFill>
                  <a:srgbClr val="FF9F83"/>
                </a:solidFill>
              </a:rPr>
              <a:t>fastholder</a:t>
            </a:r>
            <a:r>
              <a:rPr lang="da-DK" sz="2000">
                <a:solidFill>
                  <a:schemeClr val="accent3"/>
                </a:solidFill>
              </a:rPr>
              <a:t> den, så flere end vi kan få glæde af den – og så det bliver muligt for nye at komme til. </a:t>
            </a:r>
          </a:p>
          <a:p>
            <a:pPr marL="0" indent="0">
              <a:buNone/>
            </a:pPr>
            <a:endParaRPr lang="da-DK" sz="200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chemeClr val="accent3"/>
                </a:solidFill>
              </a:rPr>
              <a:t>Det er Strategisk Ledelsesforums </a:t>
            </a:r>
            <a:r>
              <a:rPr lang="da-DK" sz="2000">
                <a:solidFill>
                  <a:srgbClr val="FF9F83"/>
                </a:solidFill>
              </a:rPr>
              <a:t>eget forløb</a:t>
            </a:r>
            <a:r>
              <a:rPr lang="da-DK" sz="2000">
                <a:solidFill>
                  <a:schemeClr val="accent3"/>
                </a:solidFill>
              </a:rPr>
              <a:t>. Derfor skal vi også selv være med til løbende at sætte ord på vores læring.</a:t>
            </a:r>
          </a:p>
        </p:txBody>
      </p:sp>
    </p:spTree>
    <p:extLst>
      <p:ext uri="{BB962C8B-B14F-4D97-AF65-F5344CB8AC3E}">
        <p14:creationId xmlns:p14="http://schemas.microsoft.com/office/powerpoint/2010/main" val="256966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0D50-02A4-069A-CFED-33448569E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2EE985F5-4189-AC6F-8ECC-ED33A95F7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1301441"/>
            <a:ext cx="757039" cy="658673"/>
          </a:xfrm>
          <a:prstGeom prst="rect">
            <a:avLst/>
          </a:prstGeom>
        </p:spPr>
      </p:pic>
      <p:pic>
        <p:nvPicPr>
          <p:cNvPr id="5" name="Billede 4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566D1B13-94A8-5AD9-AAF8-BB5E45781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3099664"/>
            <a:ext cx="757039" cy="658673"/>
          </a:xfrm>
          <a:prstGeom prst="rect">
            <a:avLst/>
          </a:prstGeom>
        </p:spPr>
      </p:pic>
      <p:pic>
        <p:nvPicPr>
          <p:cNvPr id="7" name="Billede 6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AFE3DBA2-D3AF-D1EF-CC9A-011B49E60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4897887"/>
            <a:ext cx="757039" cy="658673"/>
          </a:xfrm>
          <a:prstGeom prst="rect">
            <a:avLst/>
          </a:prstGeom>
        </p:spPr>
      </p:pic>
      <p:pic>
        <p:nvPicPr>
          <p:cNvPr id="8" name="Billede 7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341B0039-9499-EF06-B94A-2F93E49F9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1301441"/>
            <a:ext cx="757039" cy="658673"/>
          </a:xfrm>
          <a:prstGeom prst="rect">
            <a:avLst/>
          </a:prstGeom>
        </p:spPr>
      </p:pic>
      <p:pic>
        <p:nvPicPr>
          <p:cNvPr id="9" name="Billede 8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C23E79E4-C30D-0D75-525B-49ED71537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3099664"/>
            <a:ext cx="757039" cy="658673"/>
          </a:xfrm>
          <a:prstGeom prst="rect">
            <a:avLst/>
          </a:prstGeom>
        </p:spPr>
      </p:pic>
      <p:pic>
        <p:nvPicPr>
          <p:cNvPr id="10" name="Billede 9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81EC899A-EBAC-F3E1-7A24-A39109874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4897887"/>
            <a:ext cx="757039" cy="658673"/>
          </a:xfrm>
          <a:prstGeom prst="rect">
            <a:avLst/>
          </a:prstGeom>
        </p:spPr>
      </p:pic>
      <p:pic>
        <p:nvPicPr>
          <p:cNvPr id="11" name="Billede 10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CB43343C-6E93-8CF4-520C-2C4FAC73A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1301441"/>
            <a:ext cx="757039" cy="658673"/>
          </a:xfrm>
          <a:prstGeom prst="rect">
            <a:avLst/>
          </a:prstGeom>
        </p:spPr>
      </p:pic>
      <p:pic>
        <p:nvPicPr>
          <p:cNvPr id="12" name="Billede 11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32696BB9-B753-8AFD-A24A-6906E4BD8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3099664"/>
            <a:ext cx="757039" cy="658673"/>
          </a:xfrm>
          <a:prstGeom prst="rect">
            <a:avLst/>
          </a:prstGeom>
        </p:spPr>
      </p:pic>
      <p:pic>
        <p:nvPicPr>
          <p:cNvPr id="13" name="Billede 12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6E225045-CAE0-1A67-1DFF-DEEBE3CA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4897887"/>
            <a:ext cx="757039" cy="658673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2048E7B5-156E-FD3C-8E8F-35FCC7D07B27}"/>
              </a:ext>
            </a:extLst>
          </p:cNvPr>
          <p:cNvSpPr txBox="1"/>
          <p:nvPr/>
        </p:nvSpPr>
        <p:spPr>
          <a:xfrm>
            <a:off x="1122164" y="1301440"/>
            <a:ext cx="18945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 dirty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Boye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Anne Mette Boye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Carsten Holst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Erik Kaastrup-Hansen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Tanja Nyborg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300" dirty="0">
                <a:solidFill>
                  <a:srgbClr val="59827C"/>
                </a:solidFill>
                <a:latin typeface="Arial"/>
              </a:rPr>
              <a:t>Mia Brix Jensen</a:t>
            </a:r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A8D934F-ED70-D982-B7FB-14510D39B1CD}"/>
              </a:ext>
            </a:extLst>
          </p:cNvPr>
          <p:cNvSpPr txBox="1"/>
          <p:nvPr/>
        </p:nvSpPr>
        <p:spPr>
          <a:xfrm>
            <a:off x="1122164" y="3099663"/>
            <a:ext cx="22056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Mols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Henning Mols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Helle Bach Lauridsen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Bente Lykke Sørensen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Charlotte Storm Gregersen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D5E8512-51DE-B721-D082-B690C6B0A4D6}"/>
              </a:ext>
            </a:extLst>
          </p:cNvPr>
          <p:cNvSpPr txBox="1"/>
          <p:nvPr/>
        </p:nvSpPr>
        <p:spPr>
          <a:xfrm>
            <a:off x="1122164" y="4897886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Eddie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Eddie Dydensborg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Christian Boel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Lise Uhre Pless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Lotte Henriksen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5FBC053-7088-399D-C00F-8B4C556B4BC9}"/>
              </a:ext>
            </a:extLst>
          </p:cNvPr>
          <p:cNvSpPr txBox="1"/>
          <p:nvPr/>
        </p:nvSpPr>
        <p:spPr>
          <a:xfrm>
            <a:off x="4403526" y="1301440"/>
            <a:ext cx="219789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Have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Heidi Have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Heidi Frostholm Holch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Henrik Seiding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Jakob </a:t>
            </a:r>
            <a:r>
              <a:rPr kumimoji="0" lang="da-DK" sz="1300" b="0" i="0" u="none" strike="noStrike" kern="1200" cap="none" spc="0" normalizeH="0" baseline="0" noProof="0" err="1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Amtorp</a:t>
            </a:r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Stefan Møller Christiansen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Thune Korsager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ADEEA1D-331D-5458-34C5-E2EA60C5008A}"/>
              </a:ext>
            </a:extLst>
          </p:cNvPr>
          <p:cNvSpPr txBox="1"/>
          <p:nvPr/>
        </p:nvSpPr>
        <p:spPr>
          <a:xfrm>
            <a:off x="4403526" y="3099663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Hoppe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Jeanette L. Hoppe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Jakob Ljungberg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Lone </a:t>
            </a:r>
            <a:r>
              <a:rPr kumimoji="0" lang="da-DK" sz="1300" b="0" i="0" u="none" strike="noStrike" kern="1200" cap="none" spc="0" normalizeH="0" baseline="0" noProof="0" err="1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Juric</a:t>
            </a:r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Louise Rohde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6B7B186-D42D-64FE-47A3-23580BADFCD4}"/>
              </a:ext>
            </a:extLst>
          </p:cNvPr>
          <p:cNvSpPr txBox="1"/>
          <p:nvPr/>
        </p:nvSpPr>
        <p:spPr>
          <a:xfrm>
            <a:off x="4403526" y="4897886"/>
            <a:ext cx="21978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Bjørn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Jette Bjørn Hansen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Jens Bejer Damgaard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Tolstrup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Jørgen Rasmussen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E6A9C2E-E757-21AA-735D-F4798F336FFC}"/>
              </a:ext>
            </a:extLst>
          </p:cNvPr>
          <p:cNvSpPr txBox="1"/>
          <p:nvPr/>
        </p:nvSpPr>
        <p:spPr>
          <a:xfrm>
            <a:off x="7791734" y="1301440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Møller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Maibritt Møller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Justesen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Kristian Dalsgaard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Lars Davidsen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45BFE1B-620F-3E3B-F442-F73D2F1E255E}"/>
              </a:ext>
            </a:extLst>
          </p:cNvPr>
          <p:cNvSpPr txBox="1"/>
          <p:nvPr/>
        </p:nvSpPr>
        <p:spPr>
          <a:xfrm>
            <a:off x="7791734" y="3099662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Tyge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Tyge </a:t>
            </a:r>
            <a:r>
              <a:rPr kumimoji="0" lang="da-DK" sz="1300" b="0" i="0" u="none" strike="noStrike" kern="1200" cap="none" spc="0" normalizeH="0" baseline="0" noProof="0" err="1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Wanstrup</a:t>
            </a: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Susanne Holst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Martin Østergaard Chr.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Morten Korsgaard Kr.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19F13F4D-BD18-358D-4F61-E912846DACF8}"/>
              </a:ext>
            </a:extLst>
          </p:cNvPr>
          <p:cNvSpPr txBox="1"/>
          <p:nvPr/>
        </p:nvSpPr>
        <p:spPr>
          <a:xfrm>
            <a:off x="7791734" y="4897886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Graff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Rasmus R. B. Graff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Signe Rønn Sørensen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Nikolaj Harbjerg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Otto Ohrt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68B8BA-CF6C-DA7F-9711-025F4DB9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80" y="104775"/>
            <a:ext cx="9427977" cy="576000"/>
          </a:xfrm>
        </p:spPr>
        <p:txBody>
          <a:bodyPr/>
          <a:lstStyle/>
          <a:p>
            <a:pPr algn="ctr"/>
            <a:r>
              <a:rPr lang="da-DK" dirty="0"/>
              <a:t>Teams til 4. mellemrum</a:t>
            </a:r>
          </a:p>
        </p:txBody>
      </p:sp>
    </p:spTree>
    <p:extLst>
      <p:ext uri="{BB962C8B-B14F-4D97-AF65-F5344CB8AC3E}">
        <p14:creationId xmlns:p14="http://schemas.microsoft.com/office/powerpoint/2010/main" val="126392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B848D-1F8A-B3BC-A156-C9D6895F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27569"/>
            <a:ext cx="6885307" cy="566437"/>
          </a:xfrm>
        </p:spPr>
        <p:txBody>
          <a:bodyPr/>
          <a:lstStyle/>
          <a:p>
            <a:r>
              <a:rPr lang="da-DK" sz="3681"/>
              <a:t>Nye veje i ledelse</a:t>
            </a: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3F1FD0F7-2B1D-1D55-BD66-03CCFE19B51D}"/>
              </a:ext>
            </a:extLst>
          </p:cNvPr>
          <p:cNvSpPr txBox="1">
            <a:spLocks/>
          </p:cNvSpPr>
          <p:nvPr/>
        </p:nvSpPr>
        <p:spPr>
          <a:xfrm>
            <a:off x="704850" y="695271"/>
            <a:ext cx="5899201" cy="785760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840" kern="0" spc="-4">
                <a:solidFill>
                  <a:srgbClr val="FF9F83"/>
                </a:solidFill>
              </a:rPr>
              <a:t>Et forløb med flere elementer</a:t>
            </a:r>
            <a:endParaRPr lang="da-DK" sz="1840" kern="0"/>
          </a:p>
        </p:txBody>
      </p:sp>
      <p:pic>
        <p:nvPicPr>
          <p:cNvPr id="19" name="Billede 18" descr="Et billede, der indeholder skærmbillede, sort, design&#10;&#10;Automatisk genereret beskrivelse">
            <a:extLst>
              <a:ext uri="{FF2B5EF4-FFF2-40B4-BE49-F238E27FC236}">
                <a16:creationId xmlns:a16="http://schemas.microsoft.com/office/drawing/2014/main" id="{DFC98898-A7B5-EE95-8160-5189086B5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61" y="1780119"/>
            <a:ext cx="5259427" cy="3989600"/>
          </a:xfrm>
          <a:prstGeom prst="rect">
            <a:avLst/>
          </a:prstGeom>
        </p:spPr>
      </p:pic>
      <p:pic>
        <p:nvPicPr>
          <p:cNvPr id="20" name="Billede 19" descr="Et billede, der indeholder ur, cirkel, Font/skrifttype, skærmbillede&#10;&#10;Automatisk genereret beskrivelse">
            <a:extLst>
              <a:ext uri="{FF2B5EF4-FFF2-40B4-BE49-F238E27FC236}">
                <a16:creationId xmlns:a16="http://schemas.microsoft.com/office/drawing/2014/main" id="{845310C7-CE43-C57B-A628-61EEF9720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88" y="2478925"/>
            <a:ext cx="1062000" cy="1281142"/>
          </a:xfrm>
          <a:prstGeom prst="rect">
            <a:avLst/>
          </a:prstGeom>
        </p:spPr>
      </p:pic>
      <p:pic>
        <p:nvPicPr>
          <p:cNvPr id="21" name="Billede 20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058853EE-CB34-8A23-424A-617E8520E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13" y="2334465"/>
            <a:ext cx="931740" cy="810675"/>
          </a:xfrm>
          <a:prstGeom prst="rect">
            <a:avLst/>
          </a:prstGeom>
        </p:spPr>
      </p:pic>
      <p:pic>
        <p:nvPicPr>
          <p:cNvPr id="22" name="Billede 21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D3E4A2CE-87A0-B164-C1AD-2DDFF3EBF6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67" y="2478925"/>
            <a:ext cx="675818" cy="743247"/>
          </a:xfrm>
          <a:prstGeom prst="rect">
            <a:avLst/>
          </a:prstGeom>
        </p:spPr>
      </p:pic>
      <p:pic>
        <p:nvPicPr>
          <p:cNvPr id="23" name="Billede 22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C2490849-7B02-5F11-F0E8-5825D143B8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7" y="4265622"/>
            <a:ext cx="996104" cy="429091"/>
          </a:xfrm>
          <a:prstGeom prst="rect">
            <a:avLst/>
          </a:prstGeom>
        </p:spPr>
      </p:pic>
      <p:sp>
        <p:nvSpPr>
          <p:cNvPr id="24" name="object 12">
            <a:extLst>
              <a:ext uri="{FF2B5EF4-FFF2-40B4-BE49-F238E27FC236}">
                <a16:creationId xmlns:a16="http://schemas.microsoft.com/office/drawing/2014/main" id="{AC9B6D1B-2A07-BEFB-BB7F-552DE0DD5755}"/>
              </a:ext>
            </a:extLst>
          </p:cNvPr>
          <p:cNvSpPr txBox="1">
            <a:spLocks/>
          </p:cNvSpPr>
          <p:nvPr/>
        </p:nvSpPr>
        <p:spPr>
          <a:xfrm>
            <a:off x="526300" y="2059092"/>
            <a:ext cx="1261827" cy="103699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Fælles seminarer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238DBC12-F02A-DCFA-F0B8-AFC8F8E20C3E}"/>
              </a:ext>
            </a:extLst>
          </p:cNvPr>
          <p:cNvSpPr txBox="1">
            <a:spLocks/>
          </p:cNvSpPr>
          <p:nvPr/>
        </p:nvSpPr>
        <p:spPr>
          <a:xfrm>
            <a:off x="3212269" y="4176217"/>
            <a:ext cx="1261827" cy="103699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Mellemrums-aktiviteter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2B82A05B-1861-26C7-1694-E275635E3992}"/>
              </a:ext>
            </a:extLst>
          </p:cNvPr>
          <p:cNvSpPr txBox="1">
            <a:spLocks/>
          </p:cNvSpPr>
          <p:nvPr/>
        </p:nvSpPr>
        <p:spPr>
          <a:xfrm>
            <a:off x="6562063" y="3448557"/>
            <a:ext cx="1261827" cy="124615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Fælles horisont-udvidelse og individuel læring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83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: afrundede hjørner 40">
            <a:extLst>
              <a:ext uri="{FF2B5EF4-FFF2-40B4-BE49-F238E27FC236}">
                <a16:creationId xmlns:a16="http://schemas.microsoft.com/office/drawing/2014/main" id="{40B06A02-E3B8-FB90-EC7A-6FCC8ECD807E}"/>
              </a:ext>
            </a:extLst>
          </p:cNvPr>
          <p:cNvSpPr/>
          <p:nvPr/>
        </p:nvSpPr>
        <p:spPr>
          <a:xfrm>
            <a:off x="969571" y="3397566"/>
            <a:ext cx="7965895" cy="2498971"/>
          </a:xfrm>
          <a:prstGeom prst="roundRect">
            <a:avLst>
              <a:gd name="adj" fmla="val 78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3647">
              <a:defRPr/>
            </a:pPr>
            <a:endParaRPr lang="da-DK" sz="1189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Rektangel: afrundede hjørner 35">
            <a:extLst>
              <a:ext uri="{FF2B5EF4-FFF2-40B4-BE49-F238E27FC236}">
                <a16:creationId xmlns:a16="http://schemas.microsoft.com/office/drawing/2014/main" id="{318855CA-0AC0-29E3-F87F-D8B63B4896AD}"/>
              </a:ext>
            </a:extLst>
          </p:cNvPr>
          <p:cNvSpPr/>
          <p:nvPr/>
        </p:nvSpPr>
        <p:spPr>
          <a:xfrm>
            <a:off x="969569" y="1320928"/>
            <a:ext cx="7966862" cy="2165633"/>
          </a:xfrm>
          <a:prstGeom prst="roundRect">
            <a:avLst>
              <a:gd name="adj" fmla="val 673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3647">
              <a:defRPr/>
            </a:pPr>
            <a:endParaRPr lang="da-DK" sz="1189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C8D1-BE7D-578E-F0FF-97BBAF8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65" y="732492"/>
            <a:ext cx="8082818" cy="46800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2925">
                <a:latin typeface="Arial Black" panose="020B0A04020102020204" pitchFamily="34" charset="0"/>
              </a:rPr>
              <a:t>Nye veje i ledelse 2024 - 2025 – overblik</a:t>
            </a:r>
          </a:p>
        </p:txBody>
      </p:sp>
      <p:sp>
        <p:nvSpPr>
          <p:cNvPr id="31" name="Pentagon 51">
            <a:extLst>
              <a:ext uri="{FF2B5EF4-FFF2-40B4-BE49-F238E27FC236}">
                <a16:creationId xmlns:a16="http://schemas.microsoft.com/office/drawing/2014/main" id="{7C2D56B7-A808-5E68-F30B-12CB1AFBE0E1}"/>
              </a:ext>
            </a:extLst>
          </p:cNvPr>
          <p:cNvSpPr/>
          <p:nvPr/>
        </p:nvSpPr>
        <p:spPr>
          <a:xfrm>
            <a:off x="960441" y="5826338"/>
            <a:ext cx="8007742" cy="197929"/>
          </a:xfrm>
          <a:prstGeom prst="homePlate">
            <a:avLst>
              <a:gd name="adj" fmla="val 38997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3647">
              <a:defRPr/>
            </a:pPr>
            <a:endParaRPr lang="da-DK" sz="726" kern="0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8" name="Pentagon 51">
            <a:extLst>
              <a:ext uri="{FF2B5EF4-FFF2-40B4-BE49-F238E27FC236}">
                <a16:creationId xmlns:a16="http://schemas.microsoft.com/office/drawing/2014/main" id="{6E2A011B-52BA-5E6D-CF92-599FE2CC3A45}"/>
              </a:ext>
            </a:extLst>
          </p:cNvPr>
          <p:cNvSpPr/>
          <p:nvPr/>
        </p:nvSpPr>
        <p:spPr>
          <a:xfrm>
            <a:off x="1192117" y="2398021"/>
            <a:ext cx="1117430" cy="9742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Februar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VORES VERDEN   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Udsyn: </a:t>
            </a:r>
            <a:r>
              <a:rPr lang="da-DK" sz="650" b="1" kern="0" err="1">
                <a:solidFill>
                  <a:srgbClr val="333333"/>
                </a:solidFill>
                <a:latin typeface="Arial"/>
                <a:cs typeface="Arial"/>
              </a:rPr>
              <a:t>SLFs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 egen analyse</a:t>
            </a: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 af forandringer i omverden, organisation og opgave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Eddie, Henrik og Tyge</a:t>
            </a:r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5EDF99AE-020D-4F15-5841-3463068FC9BA}"/>
              </a:ext>
            </a:extLst>
          </p:cNvPr>
          <p:cNvSpPr txBox="1"/>
          <p:nvPr/>
        </p:nvSpPr>
        <p:spPr>
          <a:xfrm>
            <a:off x="6390789" y="5793407"/>
            <a:ext cx="1172936" cy="261010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1300" b="1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lang="da-DK" sz="1300" b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Pentagon 51">
            <a:extLst>
              <a:ext uri="{FF2B5EF4-FFF2-40B4-BE49-F238E27FC236}">
                <a16:creationId xmlns:a16="http://schemas.microsoft.com/office/drawing/2014/main" id="{BAC5FF9C-1088-9758-6DB0-D5B9581337A1}"/>
              </a:ext>
            </a:extLst>
          </p:cNvPr>
          <p:cNvSpPr/>
          <p:nvPr/>
        </p:nvSpPr>
        <p:spPr>
          <a:xfrm>
            <a:off x="1952912" y="1545056"/>
            <a:ext cx="1155961" cy="8090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April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KAMPEN OM OPMÆRKSOMHED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 v. 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Ove K. Pedersen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Heidi og Heidi</a:t>
            </a:r>
          </a:p>
        </p:txBody>
      </p:sp>
      <p:sp>
        <p:nvSpPr>
          <p:cNvPr id="11" name="Pentagon 51">
            <a:extLst>
              <a:ext uri="{FF2B5EF4-FFF2-40B4-BE49-F238E27FC236}">
                <a16:creationId xmlns:a16="http://schemas.microsoft.com/office/drawing/2014/main" id="{880339AB-9C8F-902B-A557-C5DB726E3F07}"/>
              </a:ext>
            </a:extLst>
          </p:cNvPr>
          <p:cNvSpPr/>
          <p:nvPr/>
        </p:nvSpPr>
        <p:spPr>
          <a:xfrm>
            <a:off x="2358120" y="2392978"/>
            <a:ext cx="1468817" cy="9792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Juni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VELFÆRD OG KLIMA UNDER PRES – PARADOKSER, NÅR DET RIGTIGE MØDER DET (U)MULIGE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 v. 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Michael Svarer og Mads Leth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Følgeforskning</a:t>
            </a:r>
          </a:p>
        </p:txBody>
      </p:sp>
      <p:sp>
        <p:nvSpPr>
          <p:cNvPr id="16" name="Pentagon 51">
            <a:extLst>
              <a:ext uri="{FF2B5EF4-FFF2-40B4-BE49-F238E27FC236}">
                <a16:creationId xmlns:a16="http://schemas.microsoft.com/office/drawing/2014/main" id="{97E9EA5C-B61E-23A5-6EC7-D24B60B2A21B}"/>
              </a:ext>
            </a:extLst>
          </p:cNvPr>
          <p:cNvSpPr/>
          <p:nvPr/>
        </p:nvSpPr>
        <p:spPr>
          <a:xfrm>
            <a:off x="3234106" y="1545056"/>
            <a:ext cx="1269342" cy="8090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Oktober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AI – KUNSTIGT ELLER VIRKELIGT? 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 fx v. 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Lisbeth Knudsen, Jan Damsgaard, CBS el. Ida Ebbensgaard SDU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SLF </a:t>
            </a:r>
          </a:p>
        </p:txBody>
      </p:sp>
      <p:sp>
        <p:nvSpPr>
          <p:cNvPr id="18" name="Pentagon 51">
            <a:extLst>
              <a:ext uri="{FF2B5EF4-FFF2-40B4-BE49-F238E27FC236}">
                <a16:creationId xmlns:a16="http://schemas.microsoft.com/office/drawing/2014/main" id="{4375CD9A-D909-5627-74F7-58B8E4892A87}"/>
              </a:ext>
            </a:extLst>
          </p:cNvPr>
          <p:cNvSpPr/>
          <p:nvPr/>
        </p:nvSpPr>
        <p:spPr>
          <a:xfrm>
            <a:off x="3875510" y="2398020"/>
            <a:ext cx="1221284" cy="9590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November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LEDELSE, DER RUSTER ORG. TIL FREMTIDEN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 fx v. 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Rane Willerslev / Julie R. Birk</a:t>
            </a: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endParaRPr lang="da-DK" sz="650" b="1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SLF – udkommer med personlige </a:t>
            </a:r>
            <a:r>
              <a:rPr lang="da-DK" sz="650" kern="0" err="1">
                <a:solidFill>
                  <a:srgbClr val="333333"/>
                </a:solidFill>
                <a:latin typeface="Arial"/>
                <a:cs typeface="Arial"/>
              </a:rPr>
              <a:t>ledelsesgr</a:t>
            </a: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3" name="Pentagon 51">
            <a:extLst>
              <a:ext uri="{FF2B5EF4-FFF2-40B4-BE49-F238E27FC236}">
                <a16:creationId xmlns:a16="http://schemas.microsoft.com/office/drawing/2014/main" id="{667025D2-4280-D650-75FB-69EABC7CCA11}"/>
              </a:ext>
            </a:extLst>
          </p:cNvPr>
          <p:cNvSpPr/>
          <p:nvPr/>
        </p:nvSpPr>
        <p:spPr>
          <a:xfrm>
            <a:off x="5184062" y="2415294"/>
            <a:ext cx="1155961" cy="9569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Februar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FORBEREDELSE AF NYT BYRÅD 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Udsyn: v. medlem af §17.4 udvalget, fx 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Jacob Bundsgaard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SLF</a:t>
            </a:r>
          </a:p>
        </p:txBody>
      </p:sp>
      <p:sp>
        <p:nvSpPr>
          <p:cNvPr id="54" name="Pentagon 51">
            <a:extLst>
              <a:ext uri="{FF2B5EF4-FFF2-40B4-BE49-F238E27FC236}">
                <a16:creationId xmlns:a16="http://schemas.microsoft.com/office/drawing/2014/main" id="{64EF73A7-3697-A588-1B78-D52D8B86F74E}"/>
              </a:ext>
            </a:extLst>
          </p:cNvPr>
          <p:cNvSpPr/>
          <p:nvPr/>
        </p:nvSpPr>
        <p:spPr>
          <a:xfrm>
            <a:off x="5694633" y="1545056"/>
            <a:ext cx="1155961" cy="8090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April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KLAR TIL KOMMUNALVALG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Udsyn: fx v. 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Ulrik Kjær &amp; Michael Bang Petersen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SLF</a:t>
            </a:r>
          </a:p>
        </p:txBody>
      </p:sp>
      <p:sp>
        <p:nvSpPr>
          <p:cNvPr id="55" name="Pentagon 51">
            <a:extLst>
              <a:ext uri="{FF2B5EF4-FFF2-40B4-BE49-F238E27FC236}">
                <a16:creationId xmlns:a16="http://schemas.microsoft.com/office/drawing/2014/main" id="{7780D91C-BFD0-1CA8-C1ED-16B013DC78C0}"/>
              </a:ext>
            </a:extLst>
          </p:cNvPr>
          <p:cNvSpPr/>
          <p:nvPr/>
        </p:nvSpPr>
        <p:spPr>
          <a:xfrm>
            <a:off x="6388762" y="2415294"/>
            <a:ext cx="1155961" cy="9349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Juni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FRA ÉN TIL FLERE BUNDLINJER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Udsyn: fx v.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 Michael </a:t>
            </a:r>
            <a:r>
              <a:rPr lang="da-DK" sz="650" b="1" kern="0" err="1">
                <a:solidFill>
                  <a:srgbClr val="333333"/>
                </a:solidFill>
                <a:latin typeface="Arial"/>
                <a:cs typeface="Arial"/>
              </a:rPr>
              <a:t>Birkjær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 / Emma Holten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SLF</a:t>
            </a:r>
          </a:p>
        </p:txBody>
      </p:sp>
      <p:sp>
        <p:nvSpPr>
          <p:cNvPr id="56" name="Pentagon 51">
            <a:extLst>
              <a:ext uri="{FF2B5EF4-FFF2-40B4-BE49-F238E27FC236}">
                <a16:creationId xmlns:a16="http://schemas.microsoft.com/office/drawing/2014/main" id="{9DD9984D-D4B7-4CAD-2EB9-2B8D95BEE784}"/>
              </a:ext>
            </a:extLst>
          </p:cNvPr>
          <p:cNvSpPr/>
          <p:nvPr/>
        </p:nvSpPr>
        <p:spPr>
          <a:xfrm>
            <a:off x="6940505" y="1545055"/>
            <a:ext cx="1155961" cy="8090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Oktober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FRISÆTTELSE AF DEN OFFENTLIGE SEKTOR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 fx v. 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Tina Øllgaard Bentzen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SLF</a:t>
            </a:r>
          </a:p>
        </p:txBody>
      </p:sp>
      <p:sp>
        <p:nvSpPr>
          <p:cNvPr id="57" name="Pentagon 51">
            <a:extLst>
              <a:ext uri="{FF2B5EF4-FFF2-40B4-BE49-F238E27FC236}">
                <a16:creationId xmlns:a16="http://schemas.microsoft.com/office/drawing/2014/main" id="{B1B1A368-7BFF-CBBA-598D-398E0F92A64A}"/>
              </a:ext>
            </a:extLst>
          </p:cNvPr>
          <p:cNvSpPr/>
          <p:nvPr/>
        </p:nvSpPr>
        <p:spPr>
          <a:xfrm>
            <a:off x="7594921" y="2415167"/>
            <a:ext cx="1269341" cy="9404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November</a:t>
            </a:r>
          </a:p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HVORDAN SER FREMTIDENS VELFÆRD UD?</a:t>
            </a:r>
          </a:p>
          <a:p>
            <a:pPr defTabSz="603647">
              <a:defRPr/>
            </a:pPr>
            <a:endParaRPr lang="da-DK" sz="650" kern="0">
              <a:solidFill>
                <a:srgbClr val="333333"/>
              </a:solidFill>
              <a:latin typeface="Arial"/>
              <a:cs typeface="Arial"/>
            </a:endParaRP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Udsyn: v. minister – fx v. </a:t>
            </a: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Nicolai Wammen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Indblik: SLF</a:t>
            </a:r>
          </a:p>
        </p:txBody>
      </p:sp>
      <p:sp>
        <p:nvSpPr>
          <p:cNvPr id="58" name="Pentagon 51">
            <a:extLst>
              <a:ext uri="{FF2B5EF4-FFF2-40B4-BE49-F238E27FC236}">
                <a16:creationId xmlns:a16="http://schemas.microsoft.com/office/drawing/2014/main" id="{750E93BB-6A5C-3CBD-991C-96C3651154DB}"/>
              </a:ext>
            </a:extLst>
          </p:cNvPr>
          <p:cNvSpPr/>
          <p:nvPr/>
        </p:nvSpPr>
        <p:spPr>
          <a:xfrm>
            <a:off x="1190663" y="3566994"/>
            <a:ext cx="1918209" cy="527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Februar-april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Dialog om, hvad </a:t>
            </a:r>
            <a:r>
              <a:rPr lang="da-DK" sz="650" kern="0" err="1">
                <a:solidFill>
                  <a:srgbClr val="333333"/>
                </a:solidFill>
                <a:latin typeface="Arial"/>
                <a:cs typeface="Arial"/>
              </a:rPr>
              <a:t>SLFs</a:t>
            </a: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 egen analyse af større forandringer i omverden, organisation og opgaver betyder for det personlige ledelsesgrundlag </a:t>
            </a:r>
          </a:p>
        </p:txBody>
      </p:sp>
      <p:sp>
        <p:nvSpPr>
          <p:cNvPr id="59" name="Pentagon 51">
            <a:extLst>
              <a:ext uri="{FF2B5EF4-FFF2-40B4-BE49-F238E27FC236}">
                <a16:creationId xmlns:a16="http://schemas.microsoft.com/office/drawing/2014/main" id="{1F992573-4EA9-5201-C1BF-7228DBAC2121}"/>
              </a:ext>
            </a:extLst>
          </p:cNvPr>
          <p:cNvSpPr/>
          <p:nvPr/>
        </p:nvSpPr>
        <p:spPr>
          <a:xfrm>
            <a:off x="1682043" y="4135146"/>
            <a:ext cx="2233788" cy="527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April-juni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Det personlige ledelsesgrundlag med afsæt i udsyn/indblik: Hvad betyder kampen om opmærksomhed og rammerne for politiske prioriteringer for min ledelsesopgave og –rolle?</a:t>
            </a:r>
          </a:p>
        </p:txBody>
      </p:sp>
      <p:sp>
        <p:nvSpPr>
          <p:cNvPr id="60" name="Pentagon 51">
            <a:extLst>
              <a:ext uri="{FF2B5EF4-FFF2-40B4-BE49-F238E27FC236}">
                <a16:creationId xmlns:a16="http://schemas.microsoft.com/office/drawing/2014/main" id="{A39DE75F-47B1-6046-B7F2-B85AB9D84DFF}"/>
              </a:ext>
            </a:extLst>
          </p:cNvPr>
          <p:cNvSpPr/>
          <p:nvPr/>
        </p:nvSpPr>
        <p:spPr>
          <a:xfrm>
            <a:off x="2145834" y="4693347"/>
            <a:ext cx="2546339" cy="5251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Juni-oktober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Det personlige ledelsesgrundlag med afsæt i udsyn/indblik: Hvad betyder sammenhængen mellem de svære velfærdsprioriteringer, klima og øvrige vilde problemer for min ledelsesopgave og –rolle? Kan paradoksledelse være en hjælp?</a:t>
            </a:r>
          </a:p>
        </p:txBody>
      </p:sp>
      <p:sp>
        <p:nvSpPr>
          <p:cNvPr id="61" name="Pentagon 51">
            <a:extLst>
              <a:ext uri="{FF2B5EF4-FFF2-40B4-BE49-F238E27FC236}">
                <a16:creationId xmlns:a16="http://schemas.microsoft.com/office/drawing/2014/main" id="{6EF4728C-3801-E1FE-1002-F3B0D867D902}"/>
              </a:ext>
            </a:extLst>
          </p:cNvPr>
          <p:cNvSpPr/>
          <p:nvPr/>
        </p:nvSpPr>
        <p:spPr>
          <a:xfrm>
            <a:off x="2755107" y="5257239"/>
            <a:ext cx="2341688" cy="5469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Oktober-november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Det personlige ledelsesgrundlag med afsæt i udsyn/indblik: Betydningen af AI for fremtidens velfærd – og hvordan påvirker AI mig som leder? Hvad med kriser og beredskab?</a:t>
            </a:r>
          </a:p>
        </p:txBody>
      </p:sp>
      <p:sp>
        <p:nvSpPr>
          <p:cNvPr id="3" name="Pentagon 51">
            <a:extLst>
              <a:ext uri="{FF2B5EF4-FFF2-40B4-BE49-F238E27FC236}">
                <a16:creationId xmlns:a16="http://schemas.microsoft.com/office/drawing/2014/main" id="{6FC8BF28-71A5-7B70-E091-97CB501A03C6}"/>
              </a:ext>
            </a:extLst>
          </p:cNvPr>
          <p:cNvSpPr/>
          <p:nvPr/>
        </p:nvSpPr>
        <p:spPr>
          <a:xfrm>
            <a:off x="5244689" y="3566994"/>
            <a:ext cx="2095074" cy="527384"/>
          </a:xfrm>
          <a:prstGeom prst="roundRect">
            <a:avLst/>
          </a:prstGeom>
          <a:solidFill>
            <a:srgbClr val="DCE7E6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Februar-april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Dialog om, hvad analyser af nationale reformer og tendenser, regeringens prognoser for fremtidens velfærd og det lokale arbejde med at forberede nyt byråd betyder for et nyt fælles ledelsesgrundlag</a:t>
            </a:r>
          </a:p>
        </p:txBody>
      </p:sp>
      <p:sp>
        <p:nvSpPr>
          <p:cNvPr id="4" name="Pentagon 51">
            <a:extLst>
              <a:ext uri="{FF2B5EF4-FFF2-40B4-BE49-F238E27FC236}">
                <a16:creationId xmlns:a16="http://schemas.microsoft.com/office/drawing/2014/main" id="{211D56A0-5A65-A1BE-65CB-912E2985B8C7}"/>
              </a:ext>
            </a:extLst>
          </p:cNvPr>
          <p:cNvSpPr/>
          <p:nvPr/>
        </p:nvSpPr>
        <p:spPr>
          <a:xfrm>
            <a:off x="5694632" y="4135147"/>
            <a:ext cx="2175223" cy="513428"/>
          </a:xfrm>
          <a:prstGeom prst="roundRect">
            <a:avLst/>
          </a:prstGeom>
          <a:solidFill>
            <a:srgbClr val="DCE7E6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April-juni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Udvikling af et fælles ledelsesgrundlag med afsæt i udsyn/indblik: Hvad betyder de aktuelle tendenser i demokrati og kommunalvalg for vores fælles strategiske ledelsesopgave og –rolle?</a:t>
            </a:r>
          </a:p>
        </p:txBody>
      </p:sp>
      <p:sp>
        <p:nvSpPr>
          <p:cNvPr id="5" name="Pentagon 51">
            <a:extLst>
              <a:ext uri="{FF2B5EF4-FFF2-40B4-BE49-F238E27FC236}">
                <a16:creationId xmlns:a16="http://schemas.microsoft.com/office/drawing/2014/main" id="{5CAF678A-FEA4-0F08-14D7-3AFAA45E94B8}"/>
              </a:ext>
            </a:extLst>
          </p:cNvPr>
          <p:cNvSpPr/>
          <p:nvPr/>
        </p:nvSpPr>
        <p:spPr>
          <a:xfrm>
            <a:off x="6154800" y="4684513"/>
            <a:ext cx="2157720" cy="521145"/>
          </a:xfrm>
          <a:prstGeom prst="roundRect">
            <a:avLst/>
          </a:prstGeom>
          <a:solidFill>
            <a:srgbClr val="DCE7E6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Juni-oktober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Udvikling af et fælles ledelsesgrundlag med afsæt i udsyn/indblik: Hvad betyder udviklingen af flere bundlinjer og nye typer investeringer for vores fælles strategiske ledelsesopgave og –rolle?</a:t>
            </a:r>
          </a:p>
        </p:txBody>
      </p:sp>
      <p:sp>
        <p:nvSpPr>
          <p:cNvPr id="7" name="Pentagon 51">
            <a:extLst>
              <a:ext uri="{FF2B5EF4-FFF2-40B4-BE49-F238E27FC236}">
                <a16:creationId xmlns:a16="http://schemas.microsoft.com/office/drawing/2014/main" id="{A23FC72C-AFA6-6099-B8C3-27B467805A74}"/>
              </a:ext>
            </a:extLst>
          </p:cNvPr>
          <p:cNvSpPr/>
          <p:nvPr/>
        </p:nvSpPr>
        <p:spPr>
          <a:xfrm>
            <a:off x="6578204" y="5258800"/>
            <a:ext cx="2286059" cy="530773"/>
          </a:xfrm>
          <a:prstGeom prst="roundRect">
            <a:avLst/>
          </a:prstGeom>
          <a:solidFill>
            <a:srgbClr val="DCE7E6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Oktober-november</a:t>
            </a:r>
          </a:p>
          <a:p>
            <a:pPr defTabSz="603647">
              <a:defRPr/>
            </a:pP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Afrunding på arbejdet med fælles ledelsesgrundlag med afsæt i udsyn/indblik: Frisættelse – ved vi, hvad der virker? Og hvad betyder den igangværende frisættelse for vores fælles strategiske ledelsesopgave og –rolle?</a:t>
            </a:r>
          </a:p>
        </p:txBody>
      </p:sp>
      <p:sp>
        <p:nvSpPr>
          <p:cNvPr id="8" name="Pentagon 51">
            <a:extLst>
              <a:ext uri="{FF2B5EF4-FFF2-40B4-BE49-F238E27FC236}">
                <a16:creationId xmlns:a16="http://schemas.microsoft.com/office/drawing/2014/main" id="{BC6C5A91-BDFC-7046-E038-4645D051F2AE}"/>
              </a:ext>
            </a:extLst>
          </p:cNvPr>
          <p:cNvSpPr/>
          <p:nvPr/>
        </p:nvSpPr>
        <p:spPr>
          <a:xfrm rot="16200000">
            <a:off x="4204425" y="4294611"/>
            <a:ext cx="1472481" cy="312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algn="ctr"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PERSONLIGE</a:t>
            </a: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 LEDELSESGRUNDLAG</a:t>
            </a:r>
          </a:p>
        </p:txBody>
      </p:sp>
      <p:sp>
        <p:nvSpPr>
          <p:cNvPr id="9" name="Pentagon 51">
            <a:extLst>
              <a:ext uri="{FF2B5EF4-FFF2-40B4-BE49-F238E27FC236}">
                <a16:creationId xmlns:a16="http://schemas.microsoft.com/office/drawing/2014/main" id="{4DBD0A40-3D3F-D787-72C2-A2FA2835623F}"/>
              </a:ext>
            </a:extLst>
          </p:cNvPr>
          <p:cNvSpPr/>
          <p:nvPr/>
        </p:nvSpPr>
        <p:spPr>
          <a:xfrm rot="16200000">
            <a:off x="7974024" y="4301406"/>
            <a:ext cx="1458891" cy="312257"/>
          </a:xfrm>
          <a:prstGeom prst="roundRect">
            <a:avLst/>
          </a:prstGeom>
          <a:solidFill>
            <a:srgbClr val="DCE7E6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0365" tIns="30183" rIns="60365" bIns="30183" rtlCol="0" anchor="ctr"/>
          <a:lstStyle/>
          <a:p>
            <a:pPr algn="ctr" defTabSz="603647">
              <a:defRPr/>
            </a:pPr>
            <a:r>
              <a:rPr lang="da-DK" sz="650" b="1" kern="0">
                <a:solidFill>
                  <a:srgbClr val="333333"/>
                </a:solidFill>
                <a:latin typeface="Arial"/>
                <a:cs typeface="Arial"/>
              </a:rPr>
              <a:t>FÆLLES</a:t>
            </a: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b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da-DK" sz="650" kern="0">
                <a:solidFill>
                  <a:srgbClr val="333333"/>
                </a:solidFill>
                <a:latin typeface="Arial"/>
                <a:cs typeface="Arial"/>
              </a:rPr>
              <a:t>LEDELSESGRUNDLAG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2AD53628-912D-88ED-F751-7E777D471669}"/>
              </a:ext>
            </a:extLst>
          </p:cNvPr>
          <p:cNvSpPr txBox="1"/>
          <p:nvPr/>
        </p:nvSpPr>
        <p:spPr>
          <a:xfrm rot="16200000">
            <a:off x="355959" y="2287480"/>
            <a:ext cx="1438218" cy="210997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975" b="1">
                <a:solidFill>
                  <a:srgbClr val="333333"/>
                </a:solidFill>
                <a:latin typeface="Arial"/>
                <a:cs typeface="Arial"/>
              </a:rPr>
              <a:t>UDSYN &amp; INDSIGT</a:t>
            </a:r>
            <a:endParaRPr lang="da-DK" sz="975" b="1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21F19271-6CAC-82DD-3CCF-24908F181BB7}"/>
              </a:ext>
            </a:extLst>
          </p:cNvPr>
          <p:cNvSpPr txBox="1"/>
          <p:nvPr/>
        </p:nvSpPr>
        <p:spPr>
          <a:xfrm rot="16200000">
            <a:off x="356925" y="4603272"/>
            <a:ext cx="1438218" cy="210997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975" b="1">
                <a:solidFill>
                  <a:srgbClr val="333333"/>
                </a:solidFill>
                <a:latin typeface="Arial"/>
                <a:cs typeface="Arial"/>
              </a:rPr>
              <a:t>MELLEMRUM</a:t>
            </a:r>
            <a:endParaRPr lang="da-DK" sz="975" b="1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5" name="Billede 14" descr="Et billede, der indeholder ur, cirkel, Font/skrifttype, skærmbillede&#10;&#10;Automatisk genereret beskrivelse">
            <a:extLst>
              <a:ext uri="{FF2B5EF4-FFF2-40B4-BE49-F238E27FC236}">
                <a16:creationId xmlns:a16="http://schemas.microsoft.com/office/drawing/2014/main" id="{BFD2FFAA-1B6D-C5F8-4949-F3D4D7A68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7247">
            <a:off x="1006766" y="1376731"/>
            <a:ext cx="293932" cy="354583"/>
          </a:xfrm>
          <a:prstGeom prst="rect">
            <a:avLst/>
          </a:prstGeom>
        </p:spPr>
      </p:pic>
      <p:pic>
        <p:nvPicPr>
          <p:cNvPr id="17" name="Billede 16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369939BA-1CA6-F0D3-643D-73430C285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669">
            <a:off x="930882" y="5405425"/>
            <a:ext cx="383143" cy="333360"/>
          </a:xfrm>
          <a:prstGeom prst="rect">
            <a:avLst/>
          </a:prstGeom>
        </p:spPr>
      </p:pic>
      <p:pic>
        <p:nvPicPr>
          <p:cNvPr id="19" name="Billede 18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501E90BA-FBCA-3D42-A211-84C7CC3B4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60" y="3362047"/>
            <a:ext cx="657585" cy="283267"/>
          </a:xfrm>
          <a:prstGeom prst="rect">
            <a:avLst/>
          </a:prstGeom>
        </p:spPr>
      </p:pic>
      <p:sp>
        <p:nvSpPr>
          <p:cNvPr id="20" name="TextBox 50">
            <a:extLst>
              <a:ext uri="{FF2B5EF4-FFF2-40B4-BE49-F238E27FC236}">
                <a16:creationId xmlns:a16="http://schemas.microsoft.com/office/drawing/2014/main" id="{9F20FC00-7368-212F-7E00-3881DA5148CB}"/>
              </a:ext>
            </a:extLst>
          </p:cNvPr>
          <p:cNvSpPr txBox="1"/>
          <p:nvPr/>
        </p:nvSpPr>
        <p:spPr>
          <a:xfrm>
            <a:off x="2075692" y="5790520"/>
            <a:ext cx="1172936" cy="261010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1300" b="1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lang="da-DK" sz="1300" b="1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4" name="TextBox 50">
            <a:extLst>
              <a:ext uri="{FF2B5EF4-FFF2-40B4-BE49-F238E27FC236}">
                <a16:creationId xmlns:a16="http://schemas.microsoft.com/office/drawing/2014/main" id="{62A3F35B-BA6E-4F23-1D5D-B0AC7A82FF1B}"/>
              </a:ext>
            </a:extLst>
          </p:cNvPr>
          <p:cNvSpPr txBox="1"/>
          <p:nvPr/>
        </p:nvSpPr>
        <p:spPr>
          <a:xfrm>
            <a:off x="5477750" y="5856505"/>
            <a:ext cx="606908" cy="148544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569" b="1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Q1</a:t>
            </a:r>
            <a:endParaRPr lang="da-DK" sz="569" b="1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8CCAAFCB-3254-99F1-D09C-02876F856769}"/>
              </a:ext>
            </a:extLst>
          </p:cNvPr>
          <p:cNvSpPr txBox="1"/>
          <p:nvPr/>
        </p:nvSpPr>
        <p:spPr>
          <a:xfrm>
            <a:off x="6107542" y="5856505"/>
            <a:ext cx="606908" cy="148544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569" b="1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Q2</a:t>
            </a:r>
            <a:endParaRPr lang="da-DK" sz="569" b="1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6" name="TextBox 50">
            <a:extLst>
              <a:ext uri="{FF2B5EF4-FFF2-40B4-BE49-F238E27FC236}">
                <a16:creationId xmlns:a16="http://schemas.microsoft.com/office/drawing/2014/main" id="{E9B128C4-051A-579C-38ED-06BEDE71B27C}"/>
              </a:ext>
            </a:extLst>
          </p:cNvPr>
          <p:cNvSpPr txBox="1"/>
          <p:nvPr/>
        </p:nvSpPr>
        <p:spPr>
          <a:xfrm>
            <a:off x="7240065" y="5853569"/>
            <a:ext cx="524284" cy="148544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569" b="1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Q3</a:t>
            </a:r>
            <a:endParaRPr lang="da-DK" sz="569" b="1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7" name="TextBox 50">
            <a:extLst>
              <a:ext uri="{FF2B5EF4-FFF2-40B4-BE49-F238E27FC236}">
                <a16:creationId xmlns:a16="http://schemas.microsoft.com/office/drawing/2014/main" id="{50941D6C-1AFC-07F0-3DF5-D2CB47EB376C}"/>
              </a:ext>
            </a:extLst>
          </p:cNvPr>
          <p:cNvSpPr txBox="1"/>
          <p:nvPr/>
        </p:nvSpPr>
        <p:spPr>
          <a:xfrm>
            <a:off x="7869857" y="5853569"/>
            <a:ext cx="524284" cy="148544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569" b="1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Q4</a:t>
            </a:r>
            <a:endParaRPr lang="da-DK" sz="569" b="1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9" name="TextBox 50">
            <a:extLst>
              <a:ext uri="{FF2B5EF4-FFF2-40B4-BE49-F238E27FC236}">
                <a16:creationId xmlns:a16="http://schemas.microsoft.com/office/drawing/2014/main" id="{AD26BF29-334B-091E-F18C-772555599F30}"/>
              </a:ext>
            </a:extLst>
          </p:cNvPr>
          <p:cNvSpPr txBox="1"/>
          <p:nvPr/>
        </p:nvSpPr>
        <p:spPr>
          <a:xfrm>
            <a:off x="1192116" y="5862799"/>
            <a:ext cx="606908" cy="148544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569" b="1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Q1</a:t>
            </a:r>
            <a:endParaRPr lang="da-DK" sz="569" b="1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DF29D729-64C7-4107-D09A-F3D7759AFD81}"/>
              </a:ext>
            </a:extLst>
          </p:cNvPr>
          <p:cNvSpPr txBox="1"/>
          <p:nvPr/>
        </p:nvSpPr>
        <p:spPr>
          <a:xfrm>
            <a:off x="1821908" y="5862799"/>
            <a:ext cx="606908" cy="148544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569" b="1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Q2</a:t>
            </a:r>
            <a:endParaRPr lang="da-DK" sz="569" b="1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3" name="TextBox 50">
            <a:extLst>
              <a:ext uri="{FF2B5EF4-FFF2-40B4-BE49-F238E27FC236}">
                <a16:creationId xmlns:a16="http://schemas.microsoft.com/office/drawing/2014/main" id="{4DFF75F7-39CE-AF21-804B-F5AE07ADE6ED}"/>
              </a:ext>
            </a:extLst>
          </p:cNvPr>
          <p:cNvSpPr txBox="1"/>
          <p:nvPr/>
        </p:nvSpPr>
        <p:spPr>
          <a:xfrm>
            <a:off x="3059373" y="5853568"/>
            <a:ext cx="524284" cy="148544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569" b="1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Q3</a:t>
            </a:r>
            <a:endParaRPr lang="da-DK" sz="569" b="1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4" name="TextBox 50">
            <a:extLst>
              <a:ext uri="{FF2B5EF4-FFF2-40B4-BE49-F238E27FC236}">
                <a16:creationId xmlns:a16="http://schemas.microsoft.com/office/drawing/2014/main" id="{866363CB-9995-8142-EFFE-0DB2E62E9696}"/>
              </a:ext>
            </a:extLst>
          </p:cNvPr>
          <p:cNvSpPr txBox="1"/>
          <p:nvPr/>
        </p:nvSpPr>
        <p:spPr>
          <a:xfrm>
            <a:off x="3689166" y="5853568"/>
            <a:ext cx="524284" cy="148544"/>
          </a:xfrm>
          <a:prstGeom prst="rect">
            <a:avLst/>
          </a:prstGeom>
          <a:noFill/>
        </p:spPr>
        <p:txBody>
          <a:bodyPr wrap="square" lIns="60365" tIns="30183" rIns="60365" bIns="30183" rtlCol="0" anchor="ctr">
            <a:spAutoFit/>
          </a:bodyPr>
          <a:lstStyle/>
          <a:p>
            <a:pPr algn="ctr" defTabSz="603647">
              <a:defRPr/>
            </a:pPr>
            <a:r>
              <a:rPr lang="da-DK" sz="569" b="1">
                <a:solidFill>
                  <a:srgbClr val="FFFFFF">
                    <a:lumMod val="85000"/>
                  </a:srgbClr>
                </a:solidFill>
                <a:latin typeface="Arial"/>
                <a:cs typeface="Arial"/>
              </a:rPr>
              <a:t>Q4</a:t>
            </a:r>
            <a:endParaRPr lang="da-DK" sz="569" b="1">
              <a:solidFill>
                <a:srgbClr val="FFFFFF">
                  <a:lumMod val="8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35" name="Billede 34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F693B8E5-40FE-1BDC-5510-6EA5BE018D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1935" y1="54455" x2="26022" y2="56683"/>
                        <a14:foregroundMark x1="27957" y1="58911" x2="27957" y2="58911"/>
                        <a14:foregroundMark x1="21935" y1="83168" x2="21935" y2="83168"/>
                        <a14:foregroundMark x1="27527" y1="84158" x2="27527" y2="84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35212" r="55033"/>
          <a:stretch/>
        </p:blipFill>
        <p:spPr>
          <a:xfrm rot="16200000">
            <a:off x="4874094" y="4863424"/>
            <a:ext cx="148198" cy="262458"/>
          </a:xfrm>
          <a:prstGeom prst="rect">
            <a:avLst/>
          </a:prstGeom>
        </p:spPr>
      </p:pic>
      <p:pic>
        <p:nvPicPr>
          <p:cNvPr id="37" name="Billede 36" descr="Et billede, der indeholder ur, cirkel, Font/skrifttype, skærmbillede&#10;&#10;Automatisk genereret beskrivelse">
            <a:extLst>
              <a:ext uri="{FF2B5EF4-FFF2-40B4-BE49-F238E27FC236}">
                <a16:creationId xmlns:a16="http://schemas.microsoft.com/office/drawing/2014/main" id="{7C3C68DF-3727-7BFE-1F44-5582B19C2B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380">
            <a:off x="8630819" y="4941353"/>
            <a:ext cx="184403" cy="2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5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58E6-6890-3101-04DA-D52549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Hjemmeopgave </a:t>
            </a:r>
            <a:br>
              <a:rPr lang="da-DK" sz="2800" dirty="0">
                <a:solidFill>
                  <a:schemeClr val="bg1"/>
                </a:solidFill>
              </a:rPr>
            </a:br>
            <a:r>
              <a:rPr lang="da-DK" sz="2800" dirty="0">
                <a:solidFill>
                  <a:schemeClr val="bg1"/>
                </a:solidFill>
              </a:rPr>
              <a:t>og inspiration til </a:t>
            </a:r>
            <a:r>
              <a:rPr lang="da-DK" sz="2800" b="1" dirty="0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tredje gen-skrivning</a:t>
            </a:r>
            <a:r>
              <a:rPr lang="da-DK" sz="2800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da-DK" sz="2800" dirty="0">
                <a:solidFill>
                  <a:schemeClr val="bg1"/>
                </a:solidFill>
              </a:rPr>
              <a:t>af </a:t>
            </a:r>
            <a:br>
              <a:rPr lang="da-DK" sz="2800" dirty="0">
                <a:solidFill>
                  <a:schemeClr val="bg1"/>
                </a:solidFill>
              </a:rPr>
            </a:br>
            <a:r>
              <a:rPr lang="da-DK" sz="2800" dirty="0">
                <a:solidFill>
                  <a:schemeClr val="bg1"/>
                </a:solidFill>
              </a:rPr>
              <a:t>det personlige ledelsesgrundlag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0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2C89-9CBE-F885-851B-A9DDAC00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35410"/>
            <a:ext cx="8543925" cy="576000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accent3"/>
                </a:solidFill>
              </a:rPr>
              <a:t>Inden vi ses igen den 14. november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29ECFE-95EE-45AA-DEFC-AB82F0CC97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117627"/>
            <a:ext cx="9109155" cy="55057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da-DK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Mellemrummet mellem oktober- og november-seminaret er kort. Derfor er opgaven i dette mellemrum som udgangspunkt individuel: at </a:t>
            </a:r>
            <a:r>
              <a:rPr lang="da-DK" sz="18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fastholde indsigterne </a:t>
            </a:r>
            <a:r>
              <a:rPr lang="da-DK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fra forløbet indtil nu og at </a:t>
            </a:r>
            <a:r>
              <a:rPr lang="da-DK" sz="18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skrive</a:t>
            </a:r>
            <a:r>
              <a:rPr lang="da-DK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sit personlige ledelsesgrundlag så meget igennem, at det kan tages med og færdiggøres på døgnseminaret.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da-DK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Husk, at </a:t>
            </a:r>
            <a:r>
              <a:rPr lang="da-DK" sz="18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formatet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for jeres personlige ledelsesgrundlag er underordnet, når blot I kan fastholde jeres tanker om nye veje i ledelse på en måde, der kan genbesøges og videreudvikles. </a:t>
            </a:r>
            <a:r>
              <a:rPr lang="da-DK" sz="1800" dirty="0">
                <a:cs typeface="Arial" panose="020B0604020202020204" pitchFamily="34" charset="0"/>
              </a:rPr>
              <a:t>Husk også, at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I selv vælger, om I vil dele selve ledelsesgrundlaget med andre i løbet af skriveprocessen – når blot I er klar til at dele det med andre på døgnseminaret i november.</a:t>
            </a:r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a-DK" sz="1800" dirty="0">
                <a:ea typeface="Aptos" panose="020B0004020202020204" pitchFamily="34" charset="0"/>
                <a:cs typeface="Times New Roman" panose="02020603050405020304" pitchFamily="18" charset="0"/>
              </a:rPr>
              <a:t>Der er som altid </a:t>
            </a:r>
            <a:r>
              <a:rPr lang="da-DK" sz="18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mulighed</a:t>
            </a:r>
            <a:r>
              <a:rPr lang="da-DK" sz="1800" dirty="0">
                <a:ea typeface="Aptos" panose="020B0004020202020204" pitchFamily="34" charset="0"/>
                <a:cs typeface="Times New Roman" panose="02020603050405020304" pitchFamily="18" charset="0"/>
              </a:rPr>
              <a:t> for at </a:t>
            </a:r>
            <a:r>
              <a:rPr lang="da-DK" sz="1800" dirty="0">
                <a:cs typeface="Times New Roman" panose="02020603050405020304" pitchFamily="18" charset="0"/>
              </a:rPr>
              <a:t>række ud efter </a:t>
            </a:r>
            <a:r>
              <a:rPr lang="da-DK" sz="18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sparring</a:t>
            </a:r>
            <a:r>
              <a:rPr lang="da-DK" sz="1800" dirty="0">
                <a:cs typeface="Times New Roman" panose="02020603050405020304" pitchFamily="18" charset="0"/>
              </a:rPr>
              <a:t> i eget team. I dette mellemrum planlægger I selv evt. sparring med kolleger i </a:t>
            </a:r>
            <a:r>
              <a:rPr lang="da-DK" sz="1800" dirty="0">
                <a:ea typeface="Aptos" panose="020B0004020202020204" pitchFamily="34" charset="0"/>
                <a:cs typeface="Times New Roman" panose="02020603050405020304" pitchFamily="18" charset="0"/>
              </a:rPr>
              <a:t>teamet efter behov.</a:t>
            </a:r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da-DK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lede 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B3E3BAB5-41D3-F44D-C461-E27ECD974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91" y="131623"/>
            <a:ext cx="1130460" cy="9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b="1" dirty="0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Tidligere inspiration </a:t>
            </a:r>
            <a:r>
              <a:rPr lang="da-DK" sz="2400" dirty="0"/>
              <a:t>til gen-skrivning af </a:t>
            </a:r>
            <a:br>
              <a:rPr lang="da-DK" sz="2400" dirty="0"/>
            </a:br>
            <a:r>
              <a:rPr lang="da-DK" sz="2400" dirty="0"/>
              <a:t>det personlige ledelsesgrundlag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12688"/>
            <a:ext cx="9041977" cy="55153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ea typeface="Calibri" panose="020F0502020204030204" pitchFamily="34" charset="0"/>
                <a:cs typeface="Arial" panose="020B0604020202020204" pitchFamily="34" charset="0"/>
              </a:rPr>
              <a:t>I første gen-skrivning (april-juni)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 blev I opfordret til at tage afsæt i følgende tre spørgsmål: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Hvilken kontekst er jeg leder i? 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Hvilke spændinger/dilemmaer/paradokser skal jeg navigere i?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Hvem er jeg – som menneske og som leder?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Dvs. udvide jeres perspektiv på ledelse i forhold til det lidt smallere fokus på at formulere sin </a:t>
            </a:r>
            <a:r>
              <a:rPr lang="da-DK" sz="1800" dirty="0">
                <a:cs typeface="Arial" panose="020B0604020202020204" pitchFamily="34" charset="0"/>
              </a:rPr>
              <a:t>lederidentitet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 og forholde sig til ledelse </a:t>
            </a:r>
            <a:r>
              <a:rPr lang="da-DK" sz="1800" i="1" dirty="0">
                <a:ea typeface="Calibri" panose="020F0502020204030204" pitchFamily="34" charset="0"/>
                <a:cs typeface="Arial" panose="020B0604020202020204" pitchFamily="34" charset="0"/>
              </a:rPr>
              <a:t>ind i egen afdeling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, som lå i </a:t>
            </a:r>
            <a:r>
              <a:rPr lang="da-DK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Ledelseskommissionens startkit (2018)</a:t>
            </a:r>
            <a:r>
              <a:rPr lang="da-DK" sz="1800" dirty="0"/>
              <a:t>. </a:t>
            </a:r>
            <a:endParaRPr lang="da-DK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ea typeface="Calibri" panose="020F0502020204030204" pitchFamily="34" charset="0"/>
                <a:cs typeface="Arial" panose="020B0604020202020204" pitchFamily="34" charset="0"/>
              </a:rPr>
              <a:t>I anden gennemskrivning (juni-oktober)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 blev I opfordret I til at dykke dybere ned i: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Hvordan har jeg det selv med at stå i spændinger, dilemmaer, paradokser? 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Hvis jeg tænker på de mennesker, jeg leder, hvordan oplever jeg så, at de har det med at stå i spændinger, dilemmaer, paradokser?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Hvordan kan jeg hjælpe andre til at håndtere spændinger, dilemmaer, paradokser godt? Kan jeg bruge både-og-tænkning i min egen ledelse?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Hvad kræver det eksempelvis af den måde, jeg kommunikerer på, stiller spørgsmål på, skaber manøvrerum, …?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… samt evt. genbesøge Mads Leth Jacobsens oplæg den 20. juni</a:t>
            </a:r>
          </a:p>
        </p:txBody>
      </p:sp>
      <p:pic>
        <p:nvPicPr>
          <p:cNvPr id="4" name="Billede 3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F9D94628-E906-5A40-FF0D-F909E6178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69" y="585059"/>
            <a:ext cx="996104" cy="4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Inspiration til </a:t>
            </a:r>
            <a:r>
              <a:rPr lang="da-DK" sz="2400" b="1" dirty="0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tredje gen-skrivning </a:t>
            </a:r>
            <a:r>
              <a:rPr lang="da-DK" sz="2400" dirty="0"/>
              <a:t>af </a:t>
            </a:r>
            <a:br>
              <a:rPr lang="da-DK" sz="2400" dirty="0"/>
            </a:br>
            <a:r>
              <a:rPr lang="da-DK" sz="2400" dirty="0"/>
              <a:t>det personlige ledelsesgrundlag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12688"/>
            <a:ext cx="9041977" cy="55153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ea typeface="Calibri" panose="020F0502020204030204" pitchFamily="34" charset="0"/>
                <a:cs typeface="Arial" panose="020B0604020202020204" pitchFamily="34" charset="0"/>
              </a:rPr>
              <a:t>I tredje gennemskrivning (oktober-november)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 kan du reflektere over, om nogle af de </a:t>
            </a:r>
            <a:r>
              <a:rPr lang="da-DK" sz="1800" b="1" dirty="0">
                <a:ea typeface="Calibri" panose="020F0502020204030204" pitchFamily="34" charset="0"/>
                <a:cs typeface="Arial" panose="020B0604020202020204" pitchFamily="34" charset="0"/>
              </a:rPr>
              <a:t>forandringer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 i omverden, organisation eller opgaver, som vi har berørt på de første fire seminarer, har en særlig betydning for lige netop din ledelsesrolle.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Desuden kan du overveje, om nogle af de </a:t>
            </a:r>
            <a:r>
              <a:rPr lang="da-DK" sz="1800" b="1" dirty="0">
                <a:ea typeface="Calibri" panose="020F0502020204030204" pitchFamily="34" charset="0"/>
                <a:cs typeface="Arial" panose="020B0604020202020204" pitchFamily="34" charset="0"/>
              </a:rPr>
              <a:t>ledelsesgreb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, vi har været omkring på forløbets første fire seminarer, er særligt vigtige at tænke ind i dit ledelsesgrundlag: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Horisontudvidelse: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Vigtigheden af at holde vidvinkel ift. forandringer i vores omverden, organisation og opgave; bevidsthed om den konstante kamp om opmærksomhed (Ove Kaj Petersen - seminar 1 og 2)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Paradoksledelse: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Vigtigheden af at træne både-og-tænkning, når omverden, organisation og opgave er stadigt mere kompleks - og ledelsesopgaven derfor også er det; paradokser, når ’det rigtige’ møder ’det (u)mulige’ (Michael Svarer og Mads Leth Jacobsen - seminar 3)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da-D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Visions- og missionsledelse: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Vigtigheden af at kunne sætte en retning - også når vi er usikre på, hvad der virker. Vigtigheden af at kunne mobilisere og sætte retning </a:t>
            </a:r>
            <a:r>
              <a:rPr lang="da-DK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sammen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andre, der også har forandringskraft (Mads Leth Jacobsen og Lisbeth Knudsen - seminar 3 og 4)</a:t>
            </a:r>
          </a:p>
        </p:txBody>
      </p:sp>
      <p:pic>
        <p:nvPicPr>
          <p:cNvPr id="5" name="Billede 4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E453FC59-E86A-B372-7A6D-C70196D9C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38" y="266494"/>
            <a:ext cx="672166" cy="7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5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58E6-6890-3101-04DA-D52549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bg1"/>
                </a:solidFill>
              </a:rPr>
              <a:t>Baggrund</a:t>
            </a:r>
          </a:p>
        </p:txBody>
      </p:sp>
    </p:spTree>
    <p:extLst>
      <p:ext uri="{BB962C8B-B14F-4D97-AF65-F5344CB8AC3E}">
        <p14:creationId xmlns:p14="http://schemas.microsoft.com/office/powerpoint/2010/main" val="122520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7FC0A-1BC4-18A0-5B82-F714150F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Forløbets formål 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854779-189A-CE78-066D-D95989AD33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organisationen med at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være på forkant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ved at have fokus på de forandringer, der sker i 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 omverden, vores organisation og vores ledelsesopgave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At hjælpe os med at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løfte den strategiske ledelsesrolle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der følger med disse forandringer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os til hele tiden at overveje: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</a:t>
            </a:r>
            <a:r>
              <a:rPr kumimoji="0" lang="da-DK" sz="2000" b="1" i="1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position – bidrage til fremtidens velfærd, når selve fundamentet for at skabe velfærd i forandring?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64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022">
  <a:themeElements>
    <a:clrScheme name="Aarhus Kommune 202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364584"/>
      </a:accent1>
      <a:accent2>
        <a:srgbClr val="3B7589"/>
      </a:accent2>
      <a:accent3>
        <a:srgbClr val="59827C"/>
      </a:accent3>
      <a:accent4>
        <a:srgbClr val="5A2C4E"/>
      </a:accent4>
      <a:accent5>
        <a:srgbClr val="BD1D30"/>
      </a:accent5>
      <a:accent6>
        <a:srgbClr val="F5EAE3"/>
      </a:accent6>
      <a:hlink>
        <a:srgbClr val="000000"/>
      </a:hlink>
      <a:folHlink>
        <a:srgbClr val="283593"/>
      </a:folHlink>
    </a:clrScheme>
    <a:fontScheme name="Aa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 2022">
  <a:themeElements>
    <a:clrScheme name="Aarhus Kommune 202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364584"/>
      </a:accent1>
      <a:accent2>
        <a:srgbClr val="3B7589"/>
      </a:accent2>
      <a:accent3>
        <a:srgbClr val="59827C"/>
      </a:accent3>
      <a:accent4>
        <a:srgbClr val="5A2C4E"/>
      </a:accent4>
      <a:accent5>
        <a:srgbClr val="BD1D30"/>
      </a:accent5>
      <a:accent6>
        <a:srgbClr val="F5EAE3"/>
      </a:accent6>
      <a:hlink>
        <a:srgbClr val="000000"/>
      </a:hlink>
      <a:folHlink>
        <a:srgbClr val="283593"/>
      </a:folHlink>
    </a:clrScheme>
    <a:fontScheme name="Aa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05f647-91b2-4057-9cdd-98303216f773">
      <UserInfo>
        <DisplayName>Inge Lisbeth Nygaard</DisplayName>
        <AccountId>34</AccountId>
        <AccountType/>
      </UserInfo>
      <UserInfo>
        <DisplayName>Maria Mølleskov Blæsbjerg</DisplayName>
        <AccountId>28</AccountId>
        <AccountType/>
      </UserInfo>
      <UserInfo>
        <DisplayName>Trine Kiil Naldal</DisplayName>
        <AccountId>32</AccountId>
        <AccountType/>
      </UserInfo>
      <UserInfo>
        <DisplayName>Camilla Staniok</DisplayName>
        <AccountId>319</AccountId>
        <AccountType/>
      </UserInfo>
    </SharedWithUsers>
    <TaxCatchAll xmlns="8a05f647-91b2-4057-9cdd-98303216f773" xsi:nil="true"/>
    <lcf76f155ced4ddcb4097134ff3c332f xmlns="d60ac4d7-6a12-4bab-a95a-516dc771e4e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2CA9BEA828964495390D188ECD6ADB" ma:contentTypeVersion="15" ma:contentTypeDescription="Opret et nyt dokument." ma:contentTypeScope="" ma:versionID="18864341c5cad54c75c2dd831ebc0665">
  <xsd:schema xmlns:xsd="http://www.w3.org/2001/XMLSchema" xmlns:xs="http://www.w3.org/2001/XMLSchema" xmlns:p="http://schemas.microsoft.com/office/2006/metadata/properties" xmlns:ns2="d60ac4d7-6a12-4bab-a95a-516dc771e4e8" xmlns:ns3="8a05f647-91b2-4057-9cdd-98303216f773" targetNamespace="http://schemas.microsoft.com/office/2006/metadata/properties" ma:root="true" ma:fieldsID="5597d7bae463f9b72021f1a731d3663f" ns2:_="" ns3:_="">
    <xsd:import namespace="d60ac4d7-6a12-4bab-a95a-516dc771e4e8"/>
    <xsd:import namespace="8a05f647-91b2-4057-9cdd-98303216f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ac4d7-6a12-4bab-a95a-516dc771e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5f647-91b2-4057-9cdd-98303216f7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da6e71-ed11-4105-b311-41fc0d7e41a7}" ma:internalName="TaxCatchAll" ma:showField="CatchAllData" ma:web="8a05f647-91b2-4057-9cdd-98303216f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6973BD-F1EF-495E-8248-E337C7E32E75}">
  <ds:schemaRefs>
    <ds:schemaRef ds:uri="http://purl.org/dc/elements/1.1/"/>
    <ds:schemaRef ds:uri="http://schemas.microsoft.com/office/infopath/2007/PartnerControls"/>
    <ds:schemaRef ds:uri="d60ac4d7-6a12-4bab-a95a-516dc771e4e8"/>
    <ds:schemaRef ds:uri="http://schemas.microsoft.com/office/2006/metadata/properties"/>
    <ds:schemaRef ds:uri="http://purl.org/dc/terms/"/>
    <ds:schemaRef ds:uri="8a05f647-91b2-4057-9cdd-98303216f77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93BF3A-106A-4F7C-A09A-DCF0B1B4E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11FE4-C334-4ECF-BCE3-ADCD59A85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ac4d7-6a12-4bab-a95a-516dc771e4e8"/>
    <ds:schemaRef ds:uri="8a05f647-91b2-4057-9cdd-98303216f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1806</Words>
  <Application>Microsoft Office PowerPoint</Application>
  <PresentationFormat>A4-papir (210 x 297 mm)</PresentationFormat>
  <Paragraphs>206</Paragraphs>
  <Slides>11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11</vt:i4>
      </vt:variant>
    </vt:vector>
  </HeadingPairs>
  <TitlesOfParts>
    <vt:vector size="21" baseType="lpstr">
      <vt:lpstr>Aptos</vt:lpstr>
      <vt:lpstr>Arial</vt:lpstr>
      <vt:lpstr>Arial Black</vt:lpstr>
      <vt:lpstr>Arial black(Overskrifter)</vt:lpstr>
      <vt:lpstr>Calibri</vt:lpstr>
      <vt:lpstr>Symbol</vt:lpstr>
      <vt:lpstr>Times New Roman</vt:lpstr>
      <vt:lpstr>Template 2022</vt:lpstr>
      <vt:lpstr>1_Office Theme</vt:lpstr>
      <vt:lpstr>1_Template 2022</vt:lpstr>
      <vt:lpstr>PowerPoint-præsentation</vt:lpstr>
      <vt:lpstr>Nye veje i ledelse</vt:lpstr>
      <vt:lpstr>Nye veje i ledelse 2024 - 2025 – overblik</vt:lpstr>
      <vt:lpstr>Hjemmeopgave  og inspiration til tredje gen-skrivning af  det personlige ledelsesgrundlag</vt:lpstr>
      <vt:lpstr>Inden vi ses igen den 14. november</vt:lpstr>
      <vt:lpstr>Tidligere inspiration til gen-skrivning af  det personlige ledelsesgrundlag</vt:lpstr>
      <vt:lpstr>Inspiration til tredje gen-skrivning af  det personlige ledelsesgrundlag</vt:lpstr>
      <vt:lpstr>Baggrund</vt:lpstr>
      <vt:lpstr>Forløbets formål er</vt:lpstr>
      <vt:lpstr>Vi gør halvlegene til spilletid</vt:lpstr>
      <vt:lpstr>Teams til 4. mellemrum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Ina Bøge Eskildsen</dc:creator>
  <cp:lastModifiedBy>Ina Bøge Eskildsen</cp:lastModifiedBy>
  <cp:revision>4</cp:revision>
  <cp:lastPrinted>2024-02-07T13:31:13Z</cp:lastPrinted>
  <dcterms:created xsi:type="dcterms:W3CDTF">2024-02-07T12:08:44Z</dcterms:created>
  <dcterms:modified xsi:type="dcterms:W3CDTF">2024-10-18T13:59:29Z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0x010100CB2CA9BEA828964495390D188ECD6ADB</vt:lpwstr>
  </property>
  <property fmtid="{D5CDD505-2E9C-101B-9397-08002B2CF9AE}" pid="3" name="MediaServiceImageTags">
    <vt:lpwstr/>
  </property>
</Properties>
</file>